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085E9F4" w14:textId="48AA6BC8" w:rsidR="006121F3" w:rsidRPr="006121F3" w:rsidRDefault="006121F3" w:rsidP="2BEFD293">
      <w:pPr>
        <w:spacing w:before="100" w:beforeAutospacing="1" w:after="100" w:afterAutospacing="1" w:line="240" w:lineRule="auto"/>
        <w:contextualSpacing/>
        <w:jc w:val="both"/>
        <w:rPr>
          <w:rFonts w:ascii="Lato" w:eastAsia="Times New Roman" w:hAnsi="Lato" w:cs="Times New Roman"/>
          <w:b/>
          <w:bCs/>
          <w:kern w:val="0"/>
          <w:sz w:val="44"/>
          <w:szCs w:val="44"/>
          <w14:ligatures w14:val="none"/>
        </w:rPr>
      </w:pPr>
      <w:r w:rsidRPr="006121F3">
        <w:rPr>
          <w:rFonts w:ascii="Lato" w:eastAsia="Times New Roman" w:hAnsi="Lato" w:cs="Times New Roman"/>
          <w:b/>
          <w:bCs/>
          <w:kern w:val="0"/>
          <w:sz w:val="44"/>
          <w:szCs w:val="44"/>
          <w14:ligatures w14:val="none"/>
        </w:rPr>
        <w:t xml:space="preserve">Mackenzie River Basin Board Strategic Plan from 2025-2030 and </w:t>
      </w:r>
      <w:r>
        <w:rPr>
          <w:rFonts w:ascii="Lato" w:eastAsia="Times New Roman" w:hAnsi="Lato" w:cs="Times New Roman"/>
          <w:b/>
          <w:bCs/>
          <w:kern w:val="0"/>
          <w:sz w:val="44"/>
          <w:szCs w:val="44"/>
          <w14:ligatures w14:val="none"/>
        </w:rPr>
        <w:t>b</w:t>
      </w:r>
      <w:r w:rsidRPr="006121F3">
        <w:rPr>
          <w:rFonts w:ascii="Lato" w:eastAsia="Times New Roman" w:hAnsi="Lato" w:cs="Times New Roman"/>
          <w:b/>
          <w:bCs/>
          <w:kern w:val="0"/>
          <w:sz w:val="44"/>
          <w:szCs w:val="44"/>
          <w14:ligatures w14:val="none"/>
        </w:rPr>
        <w:t>eyond</w:t>
      </w:r>
    </w:p>
    <w:p w14:paraId="4C8757C7" w14:textId="37C83D79" w:rsidR="006121F3" w:rsidRDefault="006121F3" w:rsidP="0052534C">
      <w:pPr>
        <w:spacing w:before="100" w:beforeAutospacing="1" w:after="100" w:afterAutospacing="1" w:line="240" w:lineRule="auto"/>
        <w:contextualSpacing/>
        <w:jc w:val="both"/>
        <w:rPr>
          <w:rFonts w:ascii="Lato" w:eastAsia="Times New Roman" w:hAnsi="Lato" w:cs="Times New Roman"/>
          <w:b/>
          <w:bCs/>
          <w:kern w:val="0"/>
          <w:sz w:val="24"/>
          <w:szCs w:val="24"/>
          <w14:ligatures w14:val="none"/>
        </w:rPr>
      </w:pPr>
      <w:r w:rsidRPr="00873936">
        <w:rPr>
          <w:rFonts w:ascii="Lato" w:hAnsi="Lato"/>
          <w:noProof/>
        </w:rPr>
        <w:drawing>
          <wp:inline distT="0" distB="0" distL="0" distR="0" wp14:anchorId="17EB29D2" wp14:editId="011C906A">
            <wp:extent cx="5937250" cy="1078865"/>
            <wp:effectExtent l="0" t="0" r="6350" b="6985"/>
            <wp:docPr id="1507451050" name="Picture 6" descr="A body of water with trees in the back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7451050" name="Picture 6" descr="A body of water with trees in the background&#10;&#10;Description automatically generated"/>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5937250" cy="1078865"/>
                    </a:xfrm>
                    <a:prstGeom prst="rect">
                      <a:avLst/>
                    </a:prstGeom>
                    <a:noFill/>
                  </pic:spPr>
                </pic:pic>
              </a:graphicData>
            </a:graphic>
          </wp:inline>
        </w:drawing>
      </w:r>
    </w:p>
    <w:p w14:paraId="3C2257CC" w14:textId="77777777" w:rsidR="006121F3" w:rsidRDefault="006121F3" w:rsidP="0052534C">
      <w:pPr>
        <w:spacing w:before="100" w:beforeAutospacing="1" w:after="100" w:afterAutospacing="1" w:line="240" w:lineRule="auto"/>
        <w:contextualSpacing/>
        <w:jc w:val="both"/>
        <w:rPr>
          <w:rFonts w:ascii="Lato" w:eastAsia="Times New Roman" w:hAnsi="Lato" w:cs="Times New Roman"/>
          <w:b/>
          <w:bCs/>
          <w:kern w:val="0"/>
          <w:sz w:val="24"/>
          <w:szCs w:val="24"/>
          <w14:ligatures w14:val="none"/>
        </w:rPr>
      </w:pPr>
    </w:p>
    <w:p w14:paraId="295508C0" w14:textId="560DCE38" w:rsidR="00F72F26" w:rsidRPr="00520EC0" w:rsidRDefault="00520EC0" w:rsidP="0052534C">
      <w:pPr>
        <w:spacing w:before="100" w:beforeAutospacing="1" w:after="100" w:afterAutospacing="1" w:line="240" w:lineRule="auto"/>
        <w:contextualSpacing/>
        <w:jc w:val="both"/>
        <w:rPr>
          <w:rFonts w:ascii="Lato" w:eastAsia="Times New Roman" w:hAnsi="Lato" w:cs="Times New Roman"/>
          <w:b/>
          <w:bCs/>
          <w:kern w:val="0"/>
          <w:sz w:val="27"/>
          <w:szCs w:val="27"/>
          <w14:ligatures w14:val="none"/>
        </w:rPr>
      </w:pPr>
      <w:r w:rsidRPr="00520EC0">
        <w:rPr>
          <w:rFonts w:ascii="Lato" w:eastAsia="Times New Roman" w:hAnsi="Lato" w:cs="Times New Roman"/>
          <w:b/>
          <w:bCs/>
          <w:kern w:val="0"/>
          <w:sz w:val="27"/>
          <w:szCs w:val="27"/>
          <w14:ligatures w14:val="none"/>
        </w:rPr>
        <w:t>About the Mackenzie River Basin Board</w:t>
      </w:r>
    </w:p>
    <w:p w14:paraId="5AAB28BC" w14:textId="5CDDB71E" w:rsidR="0052534C" w:rsidRDefault="00897610">
      <w:pPr>
        <w:shd w:val="clear" w:color="auto" w:fill="FFFFFF" w:themeFill="background1"/>
        <w:spacing w:before="100" w:beforeAutospacing="1" w:after="100" w:afterAutospacing="1" w:line="240" w:lineRule="auto"/>
        <w:contextualSpacing/>
        <w:rPr>
          <w:rFonts w:ascii="Lato" w:eastAsia="Times New Roman" w:hAnsi="Lato" w:cs="Times New Roman"/>
          <w:color w:val="333333"/>
          <w:kern w:val="0"/>
          <w:sz w:val="24"/>
          <w:szCs w:val="24"/>
          <w14:ligatures w14:val="none"/>
        </w:rPr>
      </w:pPr>
      <w:r w:rsidRPr="004C73EE">
        <w:rPr>
          <w:rFonts w:ascii="Lato" w:eastAsia="Times New Roman" w:hAnsi="Lato" w:cs="Times New Roman"/>
          <w:kern w:val="0"/>
          <w:sz w:val="24"/>
          <w:szCs w:val="24"/>
          <w14:ligatures w14:val="none"/>
        </w:rPr>
        <w:t>The </w:t>
      </w:r>
      <w:r w:rsidRPr="004C73EE">
        <w:rPr>
          <w:rFonts w:ascii="Lato" w:eastAsia="Times New Roman" w:hAnsi="Lato" w:cs="Times New Roman"/>
          <w:b/>
          <w:bCs/>
          <w:kern w:val="0"/>
          <w:sz w:val="24"/>
          <w:szCs w:val="24"/>
          <w14:ligatures w14:val="none"/>
        </w:rPr>
        <w:t>Mackenzie River Basin Board</w:t>
      </w:r>
      <w:r w:rsidRPr="004C73EE">
        <w:rPr>
          <w:rFonts w:ascii="Lato" w:eastAsia="Times New Roman" w:hAnsi="Lato" w:cs="Times New Roman"/>
          <w:kern w:val="0"/>
          <w:sz w:val="24"/>
          <w:szCs w:val="24"/>
          <w14:ligatures w14:val="none"/>
        </w:rPr>
        <w:t> </w:t>
      </w:r>
      <w:r w:rsidR="00C76DD4" w:rsidRPr="0691E6ED">
        <w:rPr>
          <w:rFonts w:ascii="Lato" w:hAnsi="Lato"/>
          <w:sz w:val="24"/>
          <w:szCs w:val="24"/>
        </w:rPr>
        <w:t xml:space="preserve">(MRBB) </w:t>
      </w:r>
      <w:r w:rsidRPr="004C73EE">
        <w:rPr>
          <w:rFonts w:ascii="Lato" w:eastAsia="Times New Roman" w:hAnsi="Lato" w:cs="Times New Roman"/>
          <w:kern w:val="0"/>
          <w:sz w:val="24"/>
          <w:szCs w:val="24"/>
          <w14:ligatures w14:val="none"/>
        </w:rPr>
        <w:t>was established to implement the Mackenzie River Basin Transboundary Waters Master Agreement</w:t>
      </w:r>
      <w:r w:rsidR="00CB1F33" w:rsidRPr="0691E6ED">
        <w:rPr>
          <w:rFonts w:ascii="Lato" w:eastAsia="Times New Roman" w:hAnsi="Lato" w:cs="Times New Roman"/>
          <w:sz w:val="24"/>
          <w:szCs w:val="24"/>
        </w:rPr>
        <w:t xml:space="preserve"> (Master Agreement)</w:t>
      </w:r>
      <w:r w:rsidR="00B353DF" w:rsidRPr="0691E6ED">
        <w:rPr>
          <w:rFonts w:ascii="Lato" w:eastAsia="Times New Roman" w:hAnsi="Lato" w:cs="Times New Roman"/>
          <w:sz w:val="24"/>
          <w:szCs w:val="24"/>
        </w:rPr>
        <w:t>, signed in 1997</w:t>
      </w:r>
      <w:r w:rsidRPr="0691E6ED">
        <w:rPr>
          <w:rFonts w:ascii="Lato" w:eastAsia="Times New Roman" w:hAnsi="Lato" w:cs="Times New Roman"/>
          <w:sz w:val="24"/>
          <w:szCs w:val="24"/>
        </w:rPr>
        <w:t>.</w:t>
      </w:r>
      <w:r w:rsidRPr="004C73EE">
        <w:rPr>
          <w:rFonts w:ascii="Lato" w:eastAsia="Times New Roman" w:hAnsi="Lato" w:cs="Times New Roman"/>
          <w:kern w:val="0"/>
          <w:sz w:val="24"/>
          <w:szCs w:val="24"/>
          <w14:ligatures w14:val="none"/>
        </w:rPr>
        <w:t xml:space="preserve"> The </w:t>
      </w:r>
      <w:r w:rsidR="00283524">
        <w:rPr>
          <w:rFonts w:ascii="Lato" w:eastAsia="Times New Roman" w:hAnsi="Lato" w:cs="Times New Roman"/>
          <w:kern w:val="0"/>
          <w:sz w:val="24"/>
          <w:szCs w:val="24"/>
          <w14:ligatures w14:val="none"/>
        </w:rPr>
        <w:t>MRBB</w:t>
      </w:r>
      <w:r w:rsidRPr="004C73EE">
        <w:rPr>
          <w:rFonts w:ascii="Lato" w:eastAsia="Times New Roman" w:hAnsi="Lato" w:cs="Times New Roman"/>
          <w:kern w:val="0"/>
          <w:sz w:val="24"/>
          <w:szCs w:val="24"/>
          <w14:ligatures w14:val="none"/>
        </w:rPr>
        <w:t xml:space="preserve"> has </w:t>
      </w:r>
      <w:r w:rsidR="000E1DDE" w:rsidRPr="004C73EE">
        <w:rPr>
          <w:rFonts w:ascii="Lato" w:eastAsia="Times New Roman" w:hAnsi="Lato" w:cs="Times New Roman"/>
          <w:kern w:val="0"/>
          <w:sz w:val="24"/>
          <w:szCs w:val="24"/>
          <w14:ligatures w14:val="none"/>
        </w:rPr>
        <w:t>thirteen</w:t>
      </w:r>
      <w:r w:rsidRPr="004C73EE">
        <w:rPr>
          <w:rFonts w:ascii="Lato" w:eastAsia="Times New Roman" w:hAnsi="Lato" w:cs="Times New Roman"/>
          <w:kern w:val="0"/>
          <w:sz w:val="24"/>
          <w:szCs w:val="24"/>
          <w14:ligatures w14:val="none"/>
        </w:rPr>
        <w:t xml:space="preserve"> members, three representing the federal government and ten representing the </w:t>
      </w:r>
      <w:r w:rsidR="49660F40" w:rsidRPr="0691E6ED">
        <w:rPr>
          <w:rFonts w:ascii="Lato" w:eastAsia="Times New Roman" w:hAnsi="Lato" w:cs="Times New Roman"/>
          <w:sz w:val="24"/>
          <w:szCs w:val="24"/>
        </w:rPr>
        <w:t xml:space="preserve">five </w:t>
      </w:r>
      <w:r w:rsidRPr="004C73EE">
        <w:rPr>
          <w:rFonts w:ascii="Lato" w:eastAsia="Times New Roman" w:hAnsi="Lato" w:cs="Times New Roman"/>
          <w:kern w:val="0"/>
          <w:sz w:val="24"/>
          <w:szCs w:val="24"/>
          <w14:ligatures w14:val="none"/>
        </w:rPr>
        <w:t>provinces and territories</w:t>
      </w:r>
      <w:r w:rsidR="001C25D9">
        <w:rPr>
          <w:rFonts w:ascii="Lato" w:eastAsia="Times New Roman" w:hAnsi="Lato" w:cs="Times New Roman"/>
          <w:kern w:val="0"/>
          <w:sz w:val="24"/>
          <w:szCs w:val="24"/>
          <w14:ligatures w14:val="none"/>
        </w:rPr>
        <w:t xml:space="preserve"> including Yukon, Northwest Territories, British Columbia, Alberta and Saskatchewan</w:t>
      </w:r>
      <w:r w:rsidR="00DE53D3" w:rsidRPr="0691E6ED">
        <w:rPr>
          <w:rFonts w:ascii="Lato" w:eastAsia="Times New Roman" w:hAnsi="Lato" w:cs="Times New Roman"/>
          <w:sz w:val="24"/>
          <w:szCs w:val="24"/>
        </w:rPr>
        <w:t xml:space="preserve"> in the Mackenzie River Basin</w:t>
      </w:r>
      <w:r w:rsidRPr="0691E6ED">
        <w:rPr>
          <w:rFonts w:ascii="Lato" w:eastAsia="Times New Roman" w:hAnsi="Lato" w:cs="Times New Roman"/>
          <w:sz w:val="24"/>
          <w:szCs w:val="24"/>
        </w:rPr>
        <w:t>.</w:t>
      </w:r>
      <w:r w:rsidRPr="004C73EE">
        <w:rPr>
          <w:rFonts w:ascii="Lato" w:eastAsia="Times New Roman" w:hAnsi="Lato" w:cs="Times New Roman"/>
          <w:kern w:val="0"/>
          <w:sz w:val="24"/>
          <w:szCs w:val="24"/>
          <w14:ligatures w14:val="none"/>
        </w:rPr>
        <w:t xml:space="preserve"> </w:t>
      </w:r>
      <w:r w:rsidR="0052534C">
        <w:rPr>
          <w:rFonts w:ascii="Lato" w:eastAsia="Times New Roman" w:hAnsi="Lato" w:cs="Times New Roman"/>
          <w:kern w:val="0"/>
          <w:sz w:val="24"/>
          <w:szCs w:val="24"/>
          <w14:ligatures w14:val="none"/>
        </w:rPr>
        <w:t xml:space="preserve"> </w:t>
      </w:r>
      <w:r w:rsidR="185FD52B" w:rsidRPr="0691E6ED">
        <w:rPr>
          <w:rFonts w:ascii="Lato" w:eastAsia="Times New Roman" w:hAnsi="Lato" w:cs="Times New Roman"/>
          <w:sz w:val="24"/>
          <w:szCs w:val="24"/>
        </w:rPr>
        <w:t>Each of the five provinces and territories has one member</w:t>
      </w:r>
      <w:r w:rsidR="00554EEA">
        <w:rPr>
          <w:rFonts w:ascii="Lato" w:eastAsia="Times New Roman" w:hAnsi="Lato" w:cs="Times New Roman"/>
          <w:sz w:val="24"/>
          <w:szCs w:val="24"/>
        </w:rPr>
        <w:t xml:space="preserve"> who </w:t>
      </w:r>
      <w:r w:rsidR="001C25D9">
        <w:rPr>
          <w:rFonts w:ascii="Lato" w:eastAsia="Times New Roman" w:hAnsi="Lato" w:cs="Times New Roman"/>
          <w:sz w:val="24"/>
          <w:szCs w:val="24"/>
        </w:rPr>
        <w:t xml:space="preserve">represents their </w:t>
      </w:r>
      <w:r w:rsidR="00E53BEA">
        <w:rPr>
          <w:rFonts w:ascii="Lato" w:eastAsia="Times New Roman" w:hAnsi="Lato" w:cs="Times New Roman"/>
          <w:sz w:val="24"/>
          <w:szCs w:val="24"/>
        </w:rPr>
        <w:t>governments</w:t>
      </w:r>
      <w:r w:rsidR="00E53BEA" w:rsidRPr="0691E6ED">
        <w:rPr>
          <w:rFonts w:ascii="Lato" w:eastAsia="Times New Roman" w:hAnsi="Lato" w:cs="Times New Roman"/>
          <w:sz w:val="24"/>
          <w:szCs w:val="24"/>
        </w:rPr>
        <w:t xml:space="preserve"> </w:t>
      </w:r>
      <w:r w:rsidR="00E53BEA" w:rsidRPr="004C73EE">
        <w:rPr>
          <w:rFonts w:ascii="Lato" w:eastAsia="Times New Roman" w:hAnsi="Lato" w:cs="Times New Roman"/>
          <w:color w:val="333333"/>
          <w:kern w:val="0"/>
          <w:sz w:val="24"/>
          <w:szCs w:val="24"/>
          <w14:ligatures w14:val="none"/>
        </w:rPr>
        <w:t>and</w:t>
      </w:r>
      <w:r w:rsidR="7849631B" w:rsidRPr="0691E6ED">
        <w:rPr>
          <w:rFonts w:ascii="Lato" w:eastAsia="Times New Roman" w:hAnsi="Lato" w:cs="Times New Roman"/>
          <w:color w:val="333333"/>
          <w:sz w:val="24"/>
          <w:szCs w:val="24"/>
        </w:rPr>
        <w:t xml:space="preserve"> one member who represents </w:t>
      </w:r>
      <w:r w:rsidR="46C90B55" w:rsidRPr="0691E6ED">
        <w:rPr>
          <w:rFonts w:ascii="Lato" w:eastAsia="Times New Roman" w:hAnsi="Lato" w:cs="Times New Roman"/>
          <w:color w:val="333333"/>
          <w:sz w:val="24"/>
          <w:szCs w:val="24"/>
        </w:rPr>
        <w:t xml:space="preserve">an </w:t>
      </w:r>
      <w:r w:rsidR="7849631B" w:rsidRPr="0691E6ED">
        <w:rPr>
          <w:rFonts w:ascii="Lato" w:eastAsia="Times New Roman" w:hAnsi="Lato" w:cs="Times New Roman"/>
          <w:color w:val="333333"/>
          <w:sz w:val="24"/>
          <w:szCs w:val="24"/>
        </w:rPr>
        <w:t>Indigenous perspective (</w:t>
      </w:r>
      <w:r w:rsidR="00A735D8" w:rsidRPr="004C73EE">
        <w:rPr>
          <w:rFonts w:ascii="Lato" w:eastAsia="Times New Roman" w:hAnsi="Lato" w:cs="Times New Roman"/>
          <w:color w:val="333333"/>
          <w:kern w:val="0"/>
          <w:sz w:val="24"/>
          <w:szCs w:val="24"/>
          <w14:ligatures w14:val="none"/>
        </w:rPr>
        <w:t xml:space="preserve">First Nations, </w:t>
      </w:r>
      <w:r w:rsidRPr="263CFB94">
        <w:rPr>
          <w:rFonts w:ascii="Lato" w:eastAsia="Times New Roman" w:hAnsi="Lato" w:cs="Times New Roman"/>
          <w:color w:val="333333"/>
          <w:sz w:val="24"/>
          <w:szCs w:val="24"/>
        </w:rPr>
        <w:t>M</w:t>
      </w:r>
      <w:r w:rsidR="41449C5E" w:rsidRPr="0691E6ED">
        <w:rPr>
          <w:rFonts w:ascii="Lato" w:eastAsia="Times New Roman" w:hAnsi="Lato" w:cs="Times New Roman"/>
          <w:color w:val="333333"/>
          <w:sz w:val="24"/>
          <w:szCs w:val="24"/>
        </w:rPr>
        <w:t>é</w:t>
      </w:r>
      <w:r w:rsidRPr="451FAB0C" w:rsidDel="00897610">
        <w:rPr>
          <w:rFonts w:ascii="Lato" w:eastAsia="Times New Roman" w:hAnsi="Lato" w:cs="Times New Roman"/>
          <w:color w:val="333333"/>
          <w:sz w:val="24"/>
          <w:szCs w:val="24"/>
        </w:rPr>
        <w:t>tis</w:t>
      </w:r>
      <w:r w:rsidR="00A735D8" w:rsidRPr="263CFB94">
        <w:rPr>
          <w:rFonts w:ascii="Lato" w:hAnsi="Lato"/>
          <w:color w:val="333333"/>
          <w:sz w:val="24"/>
          <w:szCs w:val="24"/>
        </w:rPr>
        <w:t xml:space="preserve"> </w:t>
      </w:r>
      <w:r w:rsidR="00A735D8" w:rsidRPr="00873936">
        <w:rPr>
          <w:color w:val="333333"/>
          <w:sz w:val="24"/>
          <w:szCs w:val="24"/>
        </w:rPr>
        <w:t>and In</w:t>
      </w:r>
      <w:r w:rsidR="00A735D8" w:rsidRPr="004C73EE">
        <w:rPr>
          <w:rFonts w:ascii="Lato" w:eastAsia="Times New Roman" w:hAnsi="Lato" w:cs="Times New Roman"/>
          <w:color w:val="333333"/>
          <w:kern w:val="0"/>
          <w:sz w:val="24"/>
          <w:szCs w:val="24"/>
          <w14:ligatures w14:val="none"/>
        </w:rPr>
        <w:t>uit</w:t>
      </w:r>
      <w:r w:rsidR="001C25D9">
        <w:rPr>
          <w:rFonts w:ascii="Lato" w:eastAsia="Times New Roman" w:hAnsi="Lato" w:cs="Times New Roman"/>
          <w:color w:val="333333"/>
          <w:kern w:val="0"/>
          <w:sz w:val="24"/>
          <w:szCs w:val="24"/>
          <w14:ligatures w14:val="none"/>
        </w:rPr>
        <w:t>) from their Nation and communities</w:t>
      </w:r>
      <w:r w:rsidR="00425D5A" w:rsidRPr="0691E6ED">
        <w:rPr>
          <w:rFonts w:ascii="Lato" w:eastAsia="Times New Roman" w:hAnsi="Lato" w:cs="Times New Roman"/>
          <w:color w:val="333333"/>
          <w:sz w:val="24"/>
          <w:szCs w:val="24"/>
        </w:rPr>
        <w:t xml:space="preserve">.  </w:t>
      </w:r>
      <w:r w:rsidR="00425D5A" w:rsidRPr="004C73EE">
        <w:rPr>
          <w:rFonts w:ascii="Lato" w:eastAsia="Times New Roman" w:hAnsi="Lato" w:cs="Times New Roman"/>
          <w:color w:val="333333"/>
          <w:kern w:val="0"/>
          <w:sz w:val="24"/>
          <w:szCs w:val="24"/>
          <w14:ligatures w14:val="none"/>
        </w:rPr>
        <w:t xml:space="preserve">Collectively </w:t>
      </w:r>
      <w:r w:rsidR="007A6B96">
        <w:rPr>
          <w:rFonts w:ascii="Lato" w:eastAsia="Times New Roman" w:hAnsi="Lato" w:cs="Times New Roman"/>
          <w:color w:val="333333"/>
          <w:kern w:val="0"/>
          <w:sz w:val="24"/>
          <w:szCs w:val="24"/>
          <w14:ligatures w14:val="none"/>
        </w:rPr>
        <w:t xml:space="preserve">the </w:t>
      </w:r>
      <w:r w:rsidR="00283524">
        <w:rPr>
          <w:rFonts w:ascii="Lato" w:eastAsia="Times New Roman" w:hAnsi="Lato" w:cs="Times New Roman"/>
          <w:color w:val="333333"/>
          <w:kern w:val="0"/>
          <w:sz w:val="24"/>
          <w:szCs w:val="24"/>
          <w14:ligatures w14:val="none"/>
        </w:rPr>
        <w:t>MRBB</w:t>
      </w:r>
      <w:r w:rsidR="007A6B96">
        <w:rPr>
          <w:rFonts w:ascii="Lato" w:eastAsia="Times New Roman" w:hAnsi="Lato" w:cs="Times New Roman"/>
          <w:color w:val="333333"/>
          <w:kern w:val="0"/>
          <w:sz w:val="24"/>
          <w:szCs w:val="24"/>
          <w14:ligatures w14:val="none"/>
        </w:rPr>
        <w:t xml:space="preserve"> members have</w:t>
      </w:r>
      <w:r w:rsidR="00425D5A" w:rsidRPr="004C73EE">
        <w:rPr>
          <w:rFonts w:ascii="Lato" w:eastAsia="Times New Roman" w:hAnsi="Lato" w:cs="Times New Roman"/>
          <w:color w:val="333333"/>
          <w:kern w:val="0"/>
          <w:sz w:val="24"/>
          <w:szCs w:val="24"/>
          <w14:ligatures w14:val="none"/>
        </w:rPr>
        <w:t xml:space="preserve"> a wealth of experience and knowledge </w:t>
      </w:r>
      <w:r w:rsidR="00A735D8" w:rsidRPr="004C73EE">
        <w:rPr>
          <w:rFonts w:ascii="Lato" w:eastAsia="Times New Roman" w:hAnsi="Lato" w:cs="Times New Roman"/>
          <w:color w:val="333333"/>
          <w:kern w:val="0"/>
          <w:sz w:val="24"/>
          <w:szCs w:val="24"/>
          <w14:ligatures w14:val="none"/>
        </w:rPr>
        <w:t>who</w:t>
      </w:r>
      <w:r w:rsidR="00425D5A" w:rsidRPr="004C73EE">
        <w:rPr>
          <w:rFonts w:ascii="Lato" w:eastAsia="Times New Roman" w:hAnsi="Lato" w:cs="Times New Roman"/>
          <w:color w:val="333333"/>
          <w:kern w:val="0"/>
          <w:sz w:val="24"/>
          <w:szCs w:val="24"/>
          <w14:ligatures w14:val="none"/>
        </w:rPr>
        <w:t xml:space="preserve"> are committed to supporting a healthy aquatic ecosystem in the Mackenzie River Basin.  </w:t>
      </w:r>
      <w:r w:rsidR="00425D5A" w:rsidRPr="0691E6ED">
        <w:rPr>
          <w:rFonts w:ascii="Lato" w:eastAsia="Times New Roman" w:hAnsi="Lato" w:cs="Times New Roman"/>
          <w:color w:val="333333"/>
          <w:sz w:val="24"/>
          <w:szCs w:val="24"/>
        </w:rPr>
        <w:t xml:space="preserve">Several members live in the </w:t>
      </w:r>
      <w:r w:rsidR="0040443D" w:rsidRPr="0691E6ED">
        <w:rPr>
          <w:rFonts w:ascii="Lato" w:eastAsia="Times New Roman" w:hAnsi="Lato" w:cs="Times New Roman"/>
          <w:color w:val="333333"/>
          <w:sz w:val="24"/>
          <w:szCs w:val="24"/>
        </w:rPr>
        <w:t xml:space="preserve">Basin </w:t>
      </w:r>
      <w:r w:rsidR="00425D5A" w:rsidRPr="0691E6ED">
        <w:rPr>
          <w:rFonts w:ascii="Lato" w:eastAsia="Times New Roman" w:hAnsi="Lato" w:cs="Times New Roman"/>
          <w:color w:val="333333"/>
          <w:sz w:val="24"/>
          <w:szCs w:val="24"/>
        </w:rPr>
        <w:t xml:space="preserve">and some live on the land.  </w:t>
      </w:r>
    </w:p>
    <w:p w14:paraId="76ECADAF" w14:textId="77777777" w:rsidR="0052534C" w:rsidRDefault="0052534C" w:rsidP="0052534C">
      <w:pPr>
        <w:shd w:val="clear" w:color="auto" w:fill="FFFFFF"/>
        <w:spacing w:before="100" w:beforeAutospacing="1" w:after="100" w:afterAutospacing="1" w:line="240" w:lineRule="auto"/>
        <w:contextualSpacing/>
        <w:rPr>
          <w:rFonts w:ascii="Lato" w:eastAsia="Times New Roman" w:hAnsi="Lato" w:cs="Times New Roman"/>
          <w:color w:val="333333"/>
          <w:kern w:val="0"/>
          <w:sz w:val="24"/>
          <w:szCs w:val="24"/>
          <w14:ligatures w14:val="none"/>
        </w:rPr>
      </w:pPr>
    </w:p>
    <w:p w14:paraId="2D113D06" w14:textId="17F23F41" w:rsidR="00520EC0" w:rsidRDefault="00425D5A" w:rsidP="00520EC0">
      <w:pPr>
        <w:shd w:val="clear" w:color="auto" w:fill="FFFFFF"/>
        <w:spacing w:before="100" w:beforeAutospacing="1" w:after="100" w:afterAutospacing="1" w:line="240" w:lineRule="auto"/>
        <w:contextualSpacing/>
        <w:rPr>
          <w:rFonts w:ascii="Lato" w:eastAsia="Times New Roman" w:hAnsi="Lato" w:cs="Times New Roman"/>
          <w:color w:val="333333"/>
          <w:kern w:val="0"/>
          <w:sz w:val="24"/>
          <w:szCs w:val="24"/>
          <w14:ligatures w14:val="none"/>
        </w:rPr>
      </w:pPr>
      <w:r w:rsidRPr="004C73EE">
        <w:rPr>
          <w:rFonts w:ascii="Lato" w:eastAsia="Times New Roman" w:hAnsi="Lato" w:cs="Times New Roman"/>
          <w:color w:val="333333"/>
          <w:kern w:val="0"/>
          <w:sz w:val="24"/>
          <w:szCs w:val="24"/>
          <w14:ligatures w14:val="none"/>
        </w:rPr>
        <w:t xml:space="preserve">Driven by the </w:t>
      </w:r>
      <w:r w:rsidRPr="004C73EE">
        <w:rPr>
          <w:rFonts w:ascii="Lato" w:eastAsia="Times New Roman" w:hAnsi="Lato" w:cs="Times New Roman"/>
          <w:kern w:val="0"/>
          <w:sz w:val="24"/>
          <w:szCs w:val="24"/>
          <w14:ligatures w14:val="none"/>
        </w:rPr>
        <w:t>Master Agreement</w:t>
      </w:r>
      <w:r w:rsidR="00897610" w:rsidRPr="004C73EE">
        <w:rPr>
          <w:rFonts w:ascii="Lato" w:eastAsia="Times New Roman" w:hAnsi="Lato" w:cs="Times New Roman"/>
          <w:color w:val="333333"/>
          <w:kern w:val="0"/>
          <w:sz w:val="24"/>
          <w:szCs w:val="24"/>
          <w14:ligatures w14:val="none"/>
        </w:rPr>
        <w:t xml:space="preserve">, the </w:t>
      </w:r>
      <w:r w:rsidR="00283524">
        <w:rPr>
          <w:rFonts w:ascii="Lato" w:eastAsia="Times New Roman" w:hAnsi="Lato" w:cs="Times New Roman"/>
          <w:color w:val="333333"/>
          <w:kern w:val="0"/>
          <w:sz w:val="24"/>
          <w:szCs w:val="24"/>
          <w14:ligatures w14:val="none"/>
        </w:rPr>
        <w:t>MRBB</w:t>
      </w:r>
      <w:r w:rsidR="00897610" w:rsidRPr="004C73EE">
        <w:rPr>
          <w:rFonts w:ascii="Lato" w:eastAsia="Times New Roman" w:hAnsi="Lato" w:cs="Times New Roman"/>
          <w:color w:val="333333"/>
          <w:kern w:val="0"/>
          <w:sz w:val="24"/>
          <w:szCs w:val="24"/>
          <w14:ligatures w14:val="none"/>
        </w:rPr>
        <w:t>’s key responsibilities are to:</w:t>
      </w:r>
    </w:p>
    <w:p w14:paraId="49744183" w14:textId="10E94899" w:rsidR="00897610" w:rsidRPr="00520EC0" w:rsidRDefault="00897610" w:rsidP="00520EC0">
      <w:pPr>
        <w:pStyle w:val="ListParagraph"/>
        <w:numPr>
          <w:ilvl w:val="0"/>
          <w:numId w:val="23"/>
        </w:numPr>
        <w:shd w:val="clear" w:color="auto" w:fill="FFFFFF"/>
        <w:spacing w:before="100" w:beforeAutospacing="1" w:after="100" w:afterAutospacing="1" w:line="240" w:lineRule="auto"/>
        <w:rPr>
          <w:rFonts w:ascii="Lato" w:eastAsia="Times New Roman" w:hAnsi="Lato" w:cs="Times New Roman"/>
          <w:color w:val="333333"/>
          <w:kern w:val="0"/>
          <w:sz w:val="24"/>
          <w:szCs w:val="24"/>
          <w14:ligatures w14:val="none"/>
        </w:rPr>
      </w:pPr>
      <w:r w:rsidRPr="00520EC0">
        <w:rPr>
          <w:rFonts w:ascii="Lato" w:eastAsia="Times New Roman" w:hAnsi="Lato" w:cs="Times New Roman"/>
          <w:color w:val="333333"/>
          <w:kern w:val="0"/>
          <w:sz w:val="24"/>
          <w:szCs w:val="24"/>
          <w14:ligatures w14:val="none"/>
        </w:rPr>
        <w:t xml:space="preserve">Provide a forum for communication, coordination, information exchange, </w:t>
      </w:r>
      <w:r w:rsidR="000E1DDE" w:rsidRPr="00520EC0">
        <w:rPr>
          <w:rFonts w:ascii="Lato" w:eastAsia="Times New Roman" w:hAnsi="Lato" w:cs="Times New Roman"/>
          <w:color w:val="333333"/>
          <w:kern w:val="0"/>
          <w:sz w:val="24"/>
          <w:szCs w:val="24"/>
          <w14:ligatures w14:val="none"/>
        </w:rPr>
        <w:t>notification,</w:t>
      </w:r>
      <w:r w:rsidRPr="00520EC0">
        <w:rPr>
          <w:rFonts w:ascii="Lato" w:eastAsia="Times New Roman" w:hAnsi="Lato" w:cs="Times New Roman"/>
          <w:color w:val="333333"/>
          <w:kern w:val="0"/>
          <w:sz w:val="24"/>
          <w:szCs w:val="24"/>
          <w14:ligatures w14:val="none"/>
        </w:rPr>
        <w:t xml:space="preserve"> and consultation among all six jurisdictions and the public</w:t>
      </w:r>
    </w:p>
    <w:p w14:paraId="0C022CE3" w14:textId="437163C0" w:rsidR="00897610" w:rsidRPr="00520EC0" w:rsidRDefault="00897610" w:rsidP="00520EC0">
      <w:pPr>
        <w:pStyle w:val="ListParagraph"/>
        <w:numPr>
          <w:ilvl w:val="0"/>
          <w:numId w:val="23"/>
        </w:numPr>
        <w:shd w:val="clear" w:color="auto" w:fill="FFFFFF"/>
        <w:spacing w:before="100" w:beforeAutospacing="1" w:after="100" w:afterAutospacing="1" w:line="240" w:lineRule="auto"/>
        <w:rPr>
          <w:rFonts w:ascii="Lato" w:eastAsia="Times New Roman" w:hAnsi="Lato" w:cs="Times New Roman"/>
          <w:color w:val="333333"/>
          <w:kern w:val="0"/>
          <w:sz w:val="24"/>
          <w:szCs w:val="24"/>
          <w14:ligatures w14:val="none"/>
        </w:rPr>
      </w:pPr>
      <w:r w:rsidRPr="00520EC0">
        <w:rPr>
          <w:rFonts w:ascii="Lato" w:eastAsia="Times New Roman" w:hAnsi="Lato" w:cs="Times New Roman"/>
          <w:color w:val="333333"/>
          <w:kern w:val="0"/>
          <w:sz w:val="24"/>
          <w:szCs w:val="24"/>
          <w14:ligatures w14:val="none"/>
        </w:rPr>
        <w:t>Recommend uniform objectives or guidelines for the quality and quantity of water resources</w:t>
      </w:r>
    </w:p>
    <w:p w14:paraId="4A80C254" w14:textId="77777777" w:rsidR="00897610" w:rsidRPr="00520EC0" w:rsidRDefault="00897610" w:rsidP="00520EC0">
      <w:pPr>
        <w:pStyle w:val="ListParagraph"/>
        <w:numPr>
          <w:ilvl w:val="0"/>
          <w:numId w:val="23"/>
        </w:numPr>
        <w:shd w:val="clear" w:color="auto" w:fill="FFFFFF"/>
        <w:spacing w:before="100" w:beforeAutospacing="1" w:after="100" w:afterAutospacing="1" w:line="240" w:lineRule="auto"/>
        <w:rPr>
          <w:rFonts w:ascii="Lato" w:eastAsia="Times New Roman" w:hAnsi="Lato" w:cs="Times New Roman"/>
          <w:color w:val="333333"/>
          <w:kern w:val="0"/>
          <w:sz w:val="24"/>
          <w:szCs w:val="24"/>
          <w14:ligatures w14:val="none"/>
        </w:rPr>
      </w:pPr>
      <w:r w:rsidRPr="00520EC0">
        <w:rPr>
          <w:rFonts w:ascii="Lato" w:eastAsia="Times New Roman" w:hAnsi="Lato" w:cs="Times New Roman"/>
          <w:color w:val="333333"/>
          <w:kern w:val="0"/>
          <w:sz w:val="24"/>
          <w:szCs w:val="24"/>
          <w14:ligatures w14:val="none"/>
        </w:rPr>
        <w:t>Encourage consistent monitoring programs</w:t>
      </w:r>
    </w:p>
    <w:p w14:paraId="48ABDD64" w14:textId="77777777" w:rsidR="00897610" w:rsidRPr="00520EC0" w:rsidRDefault="00897610" w:rsidP="00520EC0">
      <w:pPr>
        <w:pStyle w:val="ListParagraph"/>
        <w:numPr>
          <w:ilvl w:val="0"/>
          <w:numId w:val="23"/>
        </w:numPr>
        <w:shd w:val="clear" w:color="auto" w:fill="FFFFFF"/>
        <w:spacing w:before="100" w:beforeAutospacing="1" w:after="100" w:afterAutospacing="1" w:line="240" w:lineRule="auto"/>
        <w:rPr>
          <w:rFonts w:ascii="Lato" w:eastAsia="Times New Roman" w:hAnsi="Lato" w:cs="Times New Roman"/>
          <w:color w:val="333333"/>
          <w:kern w:val="0"/>
          <w:sz w:val="24"/>
          <w:szCs w:val="24"/>
          <w14:ligatures w14:val="none"/>
        </w:rPr>
      </w:pPr>
      <w:r w:rsidRPr="00520EC0">
        <w:rPr>
          <w:rFonts w:ascii="Lato" w:eastAsia="Times New Roman" w:hAnsi="Lato" w:cs="Times New Roman"/>
          <w:color w:val="333333"/>
          <w:kern w:val="0"/>
          <w:sz w:val="24"/>
          <w:szCs w:val="24"/>
          <w14:ligatures w14:val="none"/>
        </w:rPr>
        <w:t>Monitor the progress of implementing the bilateral water management agreements between neighboring jurisdictions</w:t>
      </w:r>
    </w:p>
    <w:p w14:paraId="04592D1C" w14:textId="5825ED75" w:rsidR="00897610" w:rsidRPr="00520EC0" w:rsidRDefault="00897610" w:rsidP="00520EC0">
      <w:pPr>
        <w:pStyle w:val="ListParagraph"/>
        <w:numPr>
          <w:ilvl w:val="0"/>
          <w:numId w:val="23"/>
        </w:numPr>
        <w:shd w:val="clear" w:color="auto" w:fill="FFFFFF"/>
        <w:spacing w:before="100" w:beforeAutospacing="1" w:after="100" w:afterAutospacing="1" w:line="240" w:lineRule="auto"/>
        <w:rPr>
          <w:rFonts w:ascii="Lato" w:eastAsia="Times New Roman" w:hAnsi="Lato" w:cs="Times New Roman"/>
          <w:color w:val="333333"/>
          <w:kern w:val="0"/>
          <w:sz w:val="24"/>
          <w:szCs w:val="24"/>
          <w14:ligatures w14:val="none"/>
        </w:rPr>
      </w:pPr>
      <w:r w:rsidRPr="00520EC0">
        <w:rPr>
          <w:rFonts w:ascii="Lato" w:eastAsia="Times New Roman" w:hAnsi="Lato" w:cs="Times New Roman"/>
          <w:color w:val="333333"/>
          <w:kern w:val="0"/>
          <w:sz w:val="24"/>
          <w:szCs w:val="24"/>
          <w14:ligatures w14:val="none"/>
        </w:rPr>
        <w:t xml:space="preserve">Submit a report on the state of the aquatic ecosystem every five years to the federal, </w:t>
      </w:r>
      <w:r w:rsidR="000E1DDE" w:rsidRPr="00520EC0">
        <w:rPr>
          <w:rFonts w:ascii="Lato" w:eastAsia="Times New Roman" w:hAnsi="Lato" w:cs="Times New Roman"/>
          <w:color w:val="333333"/>
          <w:kern w:val="0"/>
          <w:sz w:val="24"/>
          <w:szCs w:val="24"/>
          <w14:ligatures w14:val="none"/>
        </w:rPr>
        <w:t>provincial,</w:t>
      </w:r>
      <w:r w:rsidRPr="00520EC0">
        <w:rPr>
          <w:rFonts w:ascii="Lato" w:eastAsia="Times New Roman" w:hAnsi="Lato" w:cs="Times New Roman"/>
          <w:color w:val="333333"/>
          <w:kern w:val="0"/>
          <w:sz w:val="24"/>
          <w:szCs w:val="24"/>
          <w14:ligatures w14:val="none"/>
        </w:rPr>
        <w:t xml:space="preserve"> and territorial Ministers</w:t>
      </w:r>
    </w:p>
    <w:p w14:paraId="49E99738" w14:textId="1E63F98B" w:rsidR="4C5739EC" w:rsidRPr="009F331D" w:rsidRDefault="00654F13" w:rsidP="009F331D">
      <w:pPr>
        <w:pStyle w:val="ListParagraph"/>
        <w:numPr>
          <w:ilvl w:val="0"/>
          <w:numId w:val="23"/>
        </w:numPr>
        <w:shd w:val="clear" w:color="auto" w:fill="FFFFFF"/>
        <w:spacing w:before="100" w:beforeAutospacing="1" w:after="100" w:afterAutospacing="1" w:line="240" w:lineRule="auto"/>
        <w:rPr>
          <w:rFonts w:ascii="Lato" w:hAnsi="Lato"/>
          <w:color w:val="333333"/>
          <w:sz w:val="24"/>
        </w:rPr>
      </w:pPr>
      <w:r w:rsidRPr="00520EC0">
        <w:rPr>
          <w:rFonts w:ascii="Lato" w:eastAsia="Times New Roman" w:hAnsi="Lato" w:cs="Times New Roman"/>
          <w:color w:val="333333"/>
          <w:kern w:val="0"/>
          <w:sz w:val="24"/>
          <w:szCs w:val="24"/>
          <w14:ligatures w14:val="none"/>
        </w:rPr>
        <w:t>Conduct</w:t>
      </w:r>
      <w:r w:rsidR="00897610" w:rsidRPr="00520EC0">
        <w:rPr>
          <w:rFonts w:ascii="Lato" w:eastAsia="Times New Roman" w:hAnsi="Lato" w:cs="Times New Roman"/>
          <w:color w:val="333333"/>
          <w:kern w:val="0"/>
          <w:sz w:val="24"/>
          <w:szCs w:val="24"/>
          <w14:ligatures w14:val="none"/>
        </w:rPr>
        <w:t xml:space="preserve"> studies and investigations, as required</w:t>
      </w:r>
    </w:p>
    <w:p w14:paraId="52B3DD55" w14:textId="3B88D0BA" w:rsidR="00B36956" w:rsidRPr="00B36956" w:rsidRDefault="00B36956" w:rsidP="009F331D">
      <w:pPr>
        <w:shd w:val="clear" w:color="auto" w:fill="FFFFFF" w:themeFill="background1"/>
        <w:spacing w:before="100" w:beforeAutospacing="1" w:after="100" w:afterAutospacing="1" w:line="240" w:lineRule="auto"/>
        <w:outlineLvl w:val="2"/>
        <w:rPr>
          <w:rFonts w:ascii="Lato" w:eastAsia="Times New Roman" w:hAnsi="Lato" w:cs="Times New Roman"/>
          <w:color w:val="333333"/>
          <w:kern w:val="0"/>
          <w:sz w:val="24"/>
          <w:szCs w:val="24"/>
          <w14:ligatures w14:val="none"/>
        </w:rPr>
      </w:pPr>
      <w:r w:rsidRPr="00B36956">
        <w:rPr>
          <w:rFonts w:ascii="Lato" w:eastAsia="Times New Roman" w:hAnsi="Lato" w:cs="Times New Roman"/>
          <w:color w:val="333333"/>
          <w:kern w:val="0"/>
          <w:sz w:val="24"/>
          <w:szCs w:val="24"/>
          <w14:ligatures w14:val="none"/>
        </w:rPr>
        <w:t xml:space="preserve">The </w:t>
      </w:r>
      <w:r w:rsidR="00283524">
        <w:rPr>
          <w:rFonts w:ascii="Lato" w:eastAsia="Times New Roman" w:hAnsi="Lato" w:cs="Times New Roman"/>
          <w:b/>
          <w:bCs/>
          <w:color w:val="333333"/>
          <w:kern w:val="0"/>
          <w:sz w:val="27"/>
          <w:szCs w:val="27"/>
          <w14:ligatures w14:val="none"/>
        </w:rPr>
        <w:t>MRBB</w:t>
      </w:r>
      <w:r w:rsidRPr="00B36956">
        <w:rPr>
          <w:rFonts w:ascii="Lato" w:eastAsia="Times New Roman" w:hAnsi="Lato" w:cs="Times New Roman"/>
          <w:b/>
          <w:bCs/>
          <w:color w:val="333333"/>
          <w:kern w:val="0"/>
          <w:sz w:val="27"/>
          <w:szCs w:val="27"/>
          <w14:ligatures w14:val="none"/>
        </w:rPr>
        <w:t>’s Vision for the Mackenzie River Basin</w:t>
      </w:r>
      <w:r w:rsidRPr="00B36956">
        <w:rPr>
          <w:rFonts w:ascii="Lato" w:eastAsia="Times New Roman" w:hAnsi="Lato" w:cs="Times New Roman"/>
          <w:color w:val="333333"/>
          <w:kern w:val="0"/>
          <w:sz w:val="24"/>
          <w:szCs w:val="24"/>
          <w14:ligatures w14:val="none"/>
        </w:rPr>
        <w:t xml:space="preserve"> is to support, maintain and promote </w:t>
      </w:r>
      <w:r>
        <w:rPr>
          <w:rFonts w:ascii="Lato" w:eastAsia="Times New Roman" w:hAnsi="Lato" w:cs="Times New Roman"/>
          <w:color w:val="333333"/>
          <w:kern w:val="0"/>
          <w:sz w:val="24"/>
          <w:szCs w:val="24"/>
          <w14:ligatures w14:val="none"/>
        </w:rPr>
        <w:t>a</w:t>
      </w:r>
      <w:r w:rsidRPr="00B36956">
        <w:rPr>
          <w:rFonts w:ascii="Lato" w:eastAsia="Times New Roman" w:hAnsi="Lato" w:cs="Times New Roman"/>
          <w:color w:val="333333"/>
          <w:kern w:val="0"/>
          <w:sz w:val="24"/>
          <w:szCs w:val="24"/>
          <w14:ligatures w14:val="none"/>
        </w:rPr>
        <w:t xml:space="preserve"> healthy and diverse aquatic ecosystem for the benefit of present and future generations.</w:t>
      </w:r>
    </w:p>
    <w:p w14:paraId="65E3B769" w14:textId="77777777" w:rsidR="00260BF4" w:rsidRDefault="00260BF4" w:rsidP="00925BF5">
      <w:pPr>
        <w:shd w:val="clear" w:color="auto" w:fill="FFFFFF"/>
        <w:spacing w:before="100" w:beforeAutospacing="1" w:after="100" w:afterAutospacing="1" w:line="240" w:lineRule="auto"/>
        <w:contextualSpacing/>
        <w:outlineLvl w:val="2"/>
        <w:rPr>
          <w:rFonts w:ascii="Lato" w:eastAsia="Times New Roman" w:hAnsi="Lato" w:cs="Times New Roman"/>
          <w:b/>
          <w:bCs/>
          <w:color w:val="333333"/>
          <w:kern w:val="0"/>
          <w:sz w:val="27"/>
          <w:szCs w:val="27"/>
          <w14:ligatures w14:val="none"/>
        </w:rPr>
      </w:pPr>
    </w:p>
    <w:p w14:paraId="5DA61688" w14:textId="77777777" w:rsidR="00260BF4" w:rsidRDefault="00260BF4" w:rsidP="00925BF5">
      <w:pPr>
        <w:shd w:val="clear" w:color="auto" w:fill="FFFFFF"/>
        <w:spacing w:before="100" w:beforeAutospacing="1" w:after="100" w:afterAutospacing="1" w:line="240" w:lineRule="auto"/>
        <w:contextualSpacing/>
        <w:outlineLvl w:val="2"/>
        <w:rPr>
          <w:rFonts w:ascii="Lato" w:eastAsia="Times New Roman" w:hAnsi="Lato" w:cs="Times New Roman"/>
          <w:b/>
          <w:bCs/>
          <w:color w:val="333333"/>
          <w:kern w:val="0"/>
          <w:sz w:val="27"/>
          <w:szCs w:val="27"/>
          <w14:ligatures w14:val="none"/>
        </w:rPr>
      </w:pPr>
    </w:p>
    <w:p w14:paraId="75C66997" w14:textId="77777777" w:rsidR="00260BF4" w:rsidRDefault="00260BF4" w:rsidP="00925BF5">
      <w:pPr>
        <w:shd w:val="clear" w:color="auto" w:fill="FFFFFF"/>
        <w:spacing w:before="100" w:beforeAutospacing="1" w:after="100" w:afterAutospacing="1" w:line="240" w:lineRule="auto"/>
        <w:contextualSpacing/>
        <w:outlineLvl w:val="2"/>
        <w:rPr>
          <w:rFonts w:ascii="Lato" w:eastAsia="Times New Roman" w:hAnsi="Lato" w:cs="Times New Roman"/>
          <w:b/>
          <w:bCs/>
          <w:color w:val="333333"/>
          <w:kern w:val="0"/>
          <w:sz w:val="27"/>
          <w:szCs w:val="27"/>
          <w14:ligatures w14:val="none"/>
        </w:rPr>
      </w:pPr>
    </w:p>
    <w:p w14:paraId="19B72CC2" w14:textId="47BB4156" w:rsidR="00925BF5" w:rsidRPr="001525BE" w:rsidRDefault="00925BF5" w:rsidP="00925BF5">
      <w:pPr>
        <w:shd w:val="clear" w:color="auto" w:fill="FFFFFF"/>
        <w:spacing w:before="100" w:beforeAutospacing="1" w:after="100" w:afterAutospacing="1" w:line="240" w:lineRule="auto"/>
        <w:contextualSpacing/>
        <w:outlineLvl w:val="2"/>
        <w:rPr>
          <w:rFonts w:ascii="Lato" w:eastAsia="Times New Roman" w:hAnsi="Lato" w:cs="Times New Roman"/>
          <w:b/>
          <w:bCs/>
          <w:color w:val="333333"/>
          <w:kern w:val="0"/>
          <w:sz w:val="27"/>
          <w:szCs w:val="27"/>
          <w14:ligatures w14:val="none"/>
        </w:rPr>
      </w:pPr>
      <w:r w:rsidRPr="001525BE">
        <w:rPr>
          <w:rFonts w:ascii="Lato" w:eastAsia="Times New Roman" w:hAnsi="Lato" w:cs="Times New Roman"/>
          <w:b/>
          <w:bCs/>
          <w:color w:val="333333"/>
          <w:kern w:val="0"/>
          <w:sz w:val="27"/>
          <w:szCs w:val="27"/>
          <w14:ligatures w14:val="none"/>
        </w:rPr>
        <w:lastRenderedPageBreak/>
        <w:t xml:space="preserve">The </w:t>
      </w:r>
      <w:r w:rsidR="00283524">
        <w:rPr>
          <w:rFonts w:ascii="Lato" w:eastAsia="Times New Roman" w:hAnsi="Lato" w:cs="Times New Roman"/>
          <w:b/>
          <w:bCs/>
          <w:color w:val="333333"/>
          <w:kern w:val="0"/>
          <w:sz w:val="27"/>
          <w:szCs w:val="27"/>
          <w14:ligatures w14:val="none"/>
        </w:rPr>
        <w:t>MRBB</w:t>
      </w:r>
      <w:r w:rsidRPr="001525BE">
        <w:rPr>
          <w:rFonts w:ascii="Lato" w:eastAsia="Times New Roman" w:hAnsi="Lato" w:cs="Times New Roman"/>
          <w:b/>
          <w:bCs/>
          <w:color w:val="333333"/>
          <w:kern w:val="0"/>
          <w:sz w:val="27"/>
          <w:szCs w:val="27"/>
          <w14:ligatures w14:val="none"/>
        </w:rPr>
        <w:t>’s Guiding Principles are:</w:t>
      </w:r>
    </w:p>
    <w:p w14:paraId="233CCD32" w14:textId="77777777" w:rsidR="00925BF5" w:rsidRPr="001525BE" w:rsidRDefault="00925BF5" w:rsidP="00925BF5">
      <w:pPr>
        <w:numPr>
          <w:ilvl w:val="0"/>
          <w:numId w:val="10"/>
        </w:numPr>
        <w:shd w:val="clear" w:color="auto" w:fill="FFFFFF"/>
        <w:spacing w:before="100" w:beforeAutospacing="1" w:after="100" w:afterAutospacing="1" w:line="240" w:lineRule="auto"/>
        <w:contextualSpacing/>
        <w:rPr>
          <w:rFonts w:ascii="Lato" w:eastAsia="Times New Roman" w:hAnsi="Lato" w:cs="Times New Roman"/>
          <w:color w:val="333333"/>
          <w:kern w:val="0"/>
          <w:sz w:val="24"/>
          <w:szCs w:val="24"/>
          <w14:ligatures w14:val="none"/>
        </w:rPr>
      </w:pPr>
      <w:r w:rsidRPr="001525BE">
        <w:rPr>
          <w:rFonts w:ascii="Lato" w:eastAsia="Times New Roman" w:hAnsi="Lato" w:cs="Times New Roman"/>
          <w:color w:val="333333"/>
          <w:kern w:val="0"/>
          <w:sz w:val="24"/>
          <w:szCs w:val="24"/>
          <w14:ligatures w14:val="none"/>
        </w:rPr>
        <w:t>To manage the water resources in a manner consistent with the maintenance of the ecological integrity of the aquatic ecosystem.</w:t>
      </w:r>
    </w:p>
    <w:p w14:paraId="6E98ABE9" w14:textId="77777777" w:rsidR="00925BF5" w:rsidRPr="001525BE" w:rsidRDefault="00925BF5" w:rsidP="00925BF5">
      <w:pPr>
        <w:numPr>
          <w:ilvl w:val="0"/>
          <w:numId w:val="10"/>
        </w:numPr>
        <w:shd w:val="clear" w:color="auto" w:fill="FFFFFF"/>
        <w:spacing w:before="100" w:beforeAutospacing="1" w:after="100" w:afterAutospacing="1" w:line="240" w:lineRule="auto"/>
        <w:contextualSpacing/>
        <w:rPr>
          <w:rFonts w:ascii="Lato" w:eastAsia="Times New Roman" w:hAnsi="Lato" w:cs="Times New Roman"/>
          <w:color w:val="333333"/>
          <w:kern w:val="0"/>
          <w:sz w:val="24"/>
          <w:szCs w:val="24"/>
          <w14:ligatures w14:val="none"/>
        </w:rPr>
      </w:pPr>
      <w:r w:rsidRPr="001525BE">
        <w:rPr>
          <w:rFonts w:ascii="Lato" w:eastAsia="Times New Roman" w:hAnsi="Lato" w:cs="Times New Roman"/>
          <w:color w:val="333333"/>
          <w:kern w:val="0"/>
          <w:sz w:val="24"/>
          <w:szCs w:val="24"/>
          <w14:ligatures w14:val="none"/>
        </w:rPr>
        <w:t>To manage the use of the water resources in a sustainable manner for present and future generations.</w:t>
      </w:r>
    </w:p>
    <w:p w14:paraId="7208050C" w14:textId="700C8CFF" w:rsidR="00925BF5" w:rsidRPr="001525BE" w:rsidRDefault="00925BF5" w:rsidP="00925BF5">
      <w:pPr>
        <w:numPr>
          <w:ilvl w:val="0"/>
          <w:numId w:val="10"/>
        </w:numPr>
        <w:shd w:val="clear" w:color="auto" w:fill="FFFFFF"/>
        <w:spacing w:before="100" w:beforeAutospacing="1" w:after="100" w:afterAutospacing="1" w:line="240" w:lineRule="auto"/>
        <w:contextualSpacing/>
        <w:rPr>
          <w:rFonts w:ascii="Lato" w:eastAsia="Times New Roman" w:hAnsi="Lato" w:cs="Times New Roman"/>
          <w:color w:val="333333"/>
          <w:kern w:val="0"/>
          <w:sz w:val="24"/>
          <w:szCs w:val="24"/>
          <w14:ligatures w14:val="none"/>
        </w:rPr>
      </w:pPr>
      <w:r w:rsidRPr="001525BE">
        <w:rPr>
          <w:rFonts w:ascii="Lato" w:eastAsia="Times New Roman" w:hAnsi="Lato" w:cs="Times New Roman"/>
          <w:color w:val="333333"/>
          <w:kern w:val="0"/>
          <w:sz w:val="24"/>
          <w:szCs w:val="24"/>
          <w14:ligatures w14:val="none"/>
        </w:rPr>
        <w:t xml:space="preserve">To allow each Party to the Agreement to use or manage the use of water resources within its </w:t>
      </w:r>
      <w:r w:rsidR="001C25D9" w:rsidRPr="001525BE">
        <w:rPr>
          <w:rFonts w:ascii="Lato" w:eastAsia="Times New Roman" w:hAnsi="Lato" w:cs="Times New Roman"/>
          <w:color w:val="333333"/>
          <w:kern w:val="0"/>
          <w:sz w:val="24"/>
          <w:szCs w:val="24"/>
          <w14:ligatures w14:val="none"/>
        </w:rPr>
        <w:t>jurisdiction,</w:t>
      </w:r>
      <w:r w:rsidRPr="001525BE">
        <w:rPr>
          <w:rFonts w:ascii="Lato" w:eastAsia="Times New Roman" w:hAnsi="Lato" w:cs="Times New Roman"/>
          <w:color w:val="333333"/>
          <w:kern w:val="0"/>
          <w:sz w:val="24"/>
          <w:szCs w:val="24"/>
          <w14:ligatures w14:val="none"/>
        </w:rPr>
        <w:t xml:space="preserve"> such use does not unreasonably harm the ecological integrity of the aquatic ecosystem in any other jurisdiction.</w:t>
      </w:r>
    </w:p>
    <w:p w14:paraId="38B6A3DB" w14:textId="2C8A0115" w:rsidR="00925BF5" w:rsidRPr="001525BE" w:rsidRDefault="00925BF5" w:rsidP="00925BF5">
      <w:pPr>
        <w:numPr>
          <w:ilvl w:val="0"/>
          <w:numId w:val="10"/>
        </w:numPr>
        <w:shd w:val="clear" w:color="auto" w:fill="FFFFFF"/>
        <w:spacing w:before="100" w:beforeAutospacing="1" w:after="100" w:afterAutospacing="1" w:line="240" w:lineRule="auto"/>
        <w:contextualSpacing/>
        <w:rPr>
          <w:rFonts w:ascii="Lato" w:eastAsia="Times New Roman" w:hAnsi="Lato" w:cs="Times New Roman"/>
          <w:color w:val="333333"/>
          <w:kern w:val="0"/>
          <w:sz w:val="24"/>
          <w:szCs w:val="24"/>
          <w14:ligatures w14:val="none"/>
        </w:rPr>
      </w:pPr>
      <w:r w:rsidRPr="001525BE">
        <w:rPr>
          <w:rFonts w:ascii="Lato" w:eastAsia="Times New Roman" w:hAnsi="Lato" w:cs="Times New Roman"/>
          <w:color w:val="333333"/>
          <w:kern w:val="0"/>
          <w:sz w:val="24"/>
          <w:szCs w:val="24"/>
          <w14:ligatures w14:val="none"/>
        </w:rPr>
        <w:t xml:space="preserve">To </w:t>
      </w:r>
      <w:r w:rsidR="001C25D9" w:rsidRPr="001525BE">
        <w:rPr>
          <w:rFonts w:ascii="Lato" w:eastAsia="Times New Roman" w:hAnsi="Lato" w:cs="Times New Roman"/>
          <w:color w:val="333333"/>
          <w:kern w:val="0"/>
          <w:sz w:val="24"/>
          <w:szCs w:val="24"/>
          <w14:ligatures w14:val="none"/>
        </w:rPr>
        <w:t>provide</w:t>
      </w:r>
      <w:r w:rsidRPr="001525BE">
        <w:rPr>
          <w:rFonts w:ascii="Lato" w:eastAsia="Times New Roman" w:hAnsi="Lato" w:cs="Times New Roman"/>
          <w:color w:val="333333"/>
          <w:kern w:val="0"/>
          <w:sz w:val="24"/>
          <w:szCs w:val="24"/>
          <w14:ligatures w14:val="none"/>
        </w:rPr>
        <w:t xml:space="preserve"> early and effective consultation, notification and sharing of information on developments and activities that might affect the ecological integrity of the aquatic ecosystem in another jurisdiction.</w:t>
      </w:r>
    </w:p>
    <w:p w14:paraId="51B8E432" w14:textId="77777777" w:rsidR="00925BF5" w:rsidRPr="001525BE" w:rsidRDefault="00925BF5" w:rsidP="00925BF5">
      <w:pPr>
        <w:numPr>
          <w:ilvl w:val="0"/>
          <w:numId w:val="10"/>
        </w:numPr>
        <w:shd w:val="clear" w:color="auto" w:fill="FFFFFF"/>
        <w:spacing w:before="100" w:beforeAutospacing="1" w:after="100" w:afterAutospacing="1" w:line="240" w:lineRule="auto"/>
        <w:contextualSpacing/>
        <w:rPr>
          <w:rFonts w:ascii="Lato" w:eastAsia="Times New Roman" w:hAnsi="Lato" w:cs="Times New Roman"/>
          <w:color w:val="333333"/>
          <w:kern w:val="0"/>
          <w:sz w:val="24"/>
          <w:szCs w:val="24"/>
          <w14:ligatures w14:val="none"/>
        </w:rPr>
      </w:pPr>
      <w:r w:rsidRPr="001525BE">
        <w:rPr>
          <w:rFonts w:ascii="Lato" w:eastAsia="Times New Roman" w:hAnsi="Lato" w:cs="Times New Roman"/>
          <w:color w:val="333333"/>
          <w:kern w:val="0"/>
          <w:sz w:val="24"/>
          <w:szCs w:val="24"/>
          <w14:ligatures w14:val="none"/>
        </w:rPr>
        <w:t>To resolve issues in a cooperative and harmonious manner.</w:t>
      </w:r>
    </w:p>
    <w:p w14:paraId="6DF4EB10" w14:textId="77777777" w:rsidR="001C25D9" w:rsidRDefault="001C25D9" w:rsidP="001C25D9">
      <w:pPr>
        <w:shd w:val="clear" w:color="auto" w:fill="FFFFFF"/>
        <w:spacing w:before="100" w:beforeAutospacing="1" w:after="100" w:afterAutospacing="1" w:line="240" w:lineRule="auto"/>
        <w:contextualSpacing/>
        <w:rPr>
          <w:rFonts w:ascii="Lato" w:eastAsia="Times New Roman" w:hAnsi="Lato" w:cs="Times New Roman"/>
          <w:color w:val="333333"/>
          <w:kern w:val="0"/>
          <w:sz w:val="24"/>
          <w:szCs w:val="24"/>
          <w14:ligatures w14:val="none"/>
        </w:rPr>
      </w:pPr>
    </w:p>
    <w:p w14:paraId="217D4621" w14:textId="2DFB27AC" w:rsidR="00802151" w:rsidRPr="00520EC0" w:rsidRDefault="00802151" w:rsidP="00802151">
      <w:pPr>
        <w:spacing w:before="100" w:beforeAutospacing="1" w:after="100" w:afterAutospacing="1" w:line="240" w:lineRule="auto"/>
        <w:contextualSpacing/>
        <w:jc w:val="both"/>
        <w:rPr>
          <w:rFonts w:ascii="Lato" w:eastAsia="Times New Roman" w:hAnsi="Lato" w:cs="Times New Roman"/>
          <w:b/>
          <w:bCs/>
          <w:kern w:val="0"/>
          <w:sz w:val="27"/>
          <w:szCs w:val="27"/>
          <w14:ligatures w14:val="none"/>
        </w:rPr>
      </w:pPr>
      <w:r>
        <w:rPr>
          <w:rFonts w:ascii="Lato" w:eastAsia="Times New Roman" w:hAnsi="Lato" w:cs="Times New Roman"/>
          <w:b/>
          <w:bCs/>
          <w:kern w:val="0"/>
          <w:sz w:val="27"/>
          <w:szCs w:val="27"/>
          <w14:ligatures w14:val="none"/>
        </w:rPr>
        <w:t>About the Mackenzie River Basin</w:t>
      </w:r>
    </w:p>
    <w:p w14:paraId="52EF400C" w14:textId="77777777" w:rsidR="00802151" w:rsidRDefault="00802151" w:rsidP="00802151">
      <w:pPr>
        <w:spacing w:before="100" w:beforeAutospacing="1" w:after="100" w:afterAutospacing="1" w:line="240" w:lineRule="auto"/>
        <w:contextualSpacing/>
        <w:rPr>
          <w:rFonts w:ascii="Lato" w:eastAsia="Times New Roman" w:hAnsi="Lato" w:cs="Times New Roman"/>
          <w:b/>
          <w:bCs/>
          <w:kern w:val="0"/>
          <w:sz w:val="24"/>
          <w:szCs w:val="24"/>
          <w14:ligatures w14:val="none"/>
        </w:rPr>
      </w:pPr>
    </w:p>
    <w:p w14:paraId="5DF82F56" w14:textId="172DCBC7" w:rsidR="00802151" w:rsidRPr="00C41B1D" w:rsidRDefault="00802151" w:rsidP="00802151">
      <w:pPr>
        <w:spacing w:before="100" w:beforeAutospacing="1" w:after="100" w:afterAutospacing="1" w:line="240" w:lineRule="auto"/>
        <w:contextualSpacing/>
        <w:rPr>
          <w:rFonts w:ascii="Lato" w:eastAsia="Times New Roman" w:hAnsi="Lato" w:cs="Times New Roman"/>
          <w:kern w:val="0"/>
          <w:sz w:val="24"/>
          <w:szCs w:val="24"/>
          <w14:ligatures w14:val="none"/>
        </w:rPr>
      </w:pPr>
      <w:r w:rsidRPr="00C41B1D">
        <w:rPr>
          <w:rFonts w:ascii="Lato" w:eastAsia="Times New Roman" w:hAnsi="Lato" w:cs="Times New Roman"/>
          <w:b/>
          <w:bCs/>
          <w:kern w:val="0"/>
          <w:sz w:val="24"/>
          <w:szCs w:val="24"/>
          <w14:ligatures w14:val="none"/>
        </w:rPr>
        <w:t>The Mackenzie River Basin (MRB)</w:t>
      </w:r>
      <w:r w:rsidRPr="00C41B1D">
        <w:rPr>
          <w:rFonts w:ascii="Lato" w:eastAsia="Times New Roman" w:hAnsi="Lato" w:cs="Times New Roman"/>
          <w:kern w:val="0"/>
          <w:sz w:val="24"/>
          <w:szCs w:val="24"/>
          <w14:ligatures w14:val="none"/>
        </w:rPr>
        <w:t>, Canada's largest</w:t>
      </w:r>
      <w:r>
        <w:rPr>
          <w:rFonts w:ascii="Lato" w:eastAsia="Times New Roman" w:hAnsi="Lato" w:cs="Times New Roman"/>
          <w:kern w:val="0"/>
          <w:sz w:val="24"/>
          <w:szCs w:val="24"/>
          <w14:ligatures w14:val="none"/>
        </w:rPr>
        <w:t xml:space="preserve"> basin</w:t>
      </w:r>
      <w:r w:rsidRPr="00C41B1D">
        <w:rPr>
          <w:rFonts w:ascii="Lato" w:eastAsia="Times New Roman" w:hAnsi="Lato" w:cs="Times New Roman"/>
          <w:kern w:val="0"/>
          <w:sz w:val="24"/>
          <w:szCs w:val="24"/>
          <w14:ligatures w14:val="none"/>
        </w:rPr>
        <w:t xml:space="preserve"> covers approximately 20% of the country's landmass. Spanning five provinces and territories, it encompasses nine major lakes and three large deltas. The eastern portion features three of Canada's largest lakes: Great Bear, Athabasca, and Great Slave.</w:t>
      </w:r>
      <w:r>
        <w:rPr>
          <w:rFonts w:ascii="Lato" w:eastAsia="Times New Roman" w:hAnsi="Lato" w:cs="Times New Roman"/>
          <w:kern w:val="0"/>
          <w:sz w:val="24"/>
          <w:szCs w:val="24"/>
          <w14:ligatures w14:val="none"/>
        </w:rPr>
        <w:t xml:space="preserve">  </w:t>
      </w:r>
      <w:r w:rsidRPr="00C41B1D">
        <w:rPr>
          <w:rFonts w:ascii="Lato" w:eastAsia="Times New Roman" w:hAnsi="Lato" w:cs="Times New Roman"/>
          <w:kern w:val="0"/>
          <w:sz w:val="24"/>
          <w:szCs w:val="24"/>
          <w14:ligatures w14:val="none"/>
        </w:rPr>
        <w:t xml:space="preserve">The Mackenzie River </w:t>
      </w:r>
      <w:r>
        <w:rPr>
          <w:rFonts w:ascii="Lato" w:eastAsia="Times New Roman" w:hAnsi="Lato" w:cs="Times New Roman"/>
          <w:kern w:val="0"/>
          <w:sz w:val="24"/>
          <w:szCs w:val="24"/>
          <w14:ligatures w14:val="none"/>
        </w:rPr>
        <w:t xml:space="preserve">and its tributaries </w:t>
      </w:r>
      <w:r w:rsidRPr="00C41B1D">
        <w:rPr>
          <w:rFonts w:ascii="Lato" w:eastAsia="Times New Roman" w:hAnsi="Lato" w:cs="Times New Roman"/>
          <w:kern w:val="0"/>
          <w:sz w:val="24"/>
          <w:szCs w:val="24"/>
          <w14:ligatures w14:val="none"/>
        </w:rPr>
        <w:t>flows 4,241 km from the Columbia Icefield to the Beaufort Sea. Permafrost underlies about 75% of the basin.</w:t>
      </w:r>
      <w:r>
        <w:rPr>
          <w:rFonts w:ascii="Lato" w:eastAsia="Times New Roman" w:hAnsi="Lato" w:cs="Times New Roman"/>
          <w:kern w:val="0"/>
          <w:sz w:val="24"/>
          <w:szCs w:val="24"/>
          <w14:ligatures w14:val="none"/>
        </w:rPr>
        <w:t xml:space="preserve"> </w:t>
      </w:r>
      <w:r w:rsidRPr="00C41B1D">
        <w:rPr>
          <w:rFonts w:ascii="Lato" w:eastAsia="Times New Roman" w:hAnsi="Lato" w:cs="Times New Roman"/>
          <w:kern w:val="0"/>
          <w:sz w:val="24"/>
          <w:szCs w:val="24"/>
          <w14:ligatures w14:val="none"/>
        </w:rPr>
        <w:t xml:space="preserve">Development has progressed from upstream to downstream, unlike most southern Canadian rivers, creating unique jurisdictional challenges. </w:t>
      </w:r>
    </w:p>
    <w:p w14:paraId="153CDDCC" w14:textId="77777777" w:rsidR="00802151" w:rsidRDefault="00802151" w:rsidP="00802151">
      <w:pPr>
        <w:spacing w:before="100" w:beforeAutospacing="1" w:after="100" w:afterAutospacing="1" w:line="240" w:lineRule="auto"/>
        <w:contextualSpacing/>
        <w:rPr>
          <w:rFonts w:ascii="Lato" w:eastAsia="Times New Roman" w:hAnsi="Lato" w:cs="Times New Roman"/>
          <w:kern w:val="0"/>
          <w:sz w:val="24"/>
          <w:szCs w:val="24"/>
          <w14:ligatures w14:val="none"/>
        </w:rPr>
      </w:pPr>
    </w:p>
    <w:p w14:paraId="5B158FA2" w14:textId="77777777" w:rsidR="00802151" w:rsidRPr="00C41B1D" w:rsidRDefault="00802151" w:rsidP="00802151">
      <w:pPr>
        <w:spacing w:before="100" w:beforeAutospacing="1" w:after="100" w:afterAutospacing="1" w:line="240" w:lineRule="auto"/>
        <w:contextualSpacing/>
        <w:rPr>
          <w:rFonts w:ascii="Lato" w:eastAsia="Times New Roman" w:hAnsi="Lato" w:cs="Times New Roman"/>
          <w:kern w:val="0"/>
          <w:sz w:val="24"/>
          <w:szCs w:val="24"/>
          <w14:ligatures w14:val="none"/>
        </w:rPr>
      </w:pPr>
      <w:r>
        <w:rPr>
          <w:rFonts w:ascii="Lato" w:eastAsia="Times New Roman" w:hAnsi="Lato" w:cs="Times New Roman"/>
          <w:kern w:val="0"/>
          <w:sz w:val="24"/>
          <w:szCs w:val="24"/>
          <w14:ligatures w14:val="none"/>
        </w:rPr>
        <w:t>While the issues vary at the subbasin level in this immense, diverse geography at the whole basin scale areas of concern include:</w:t>
      </w:r>
    </w:p>
    <w:p w14:paraId="6534205A" w14:textId="77777777" w:rsidR="00802151" w:rsidRPr="00C41B1D" w:rsidRDefault="00802151" w:rsidP="00802151">
      <w:pPr>
        <w:numPr>
          <w:ilvl w:val="0"/>
          <w:numId w:val="18"/>
        </w:numPr>
        <w:spacing w:before="100" w:beforeAutospacing="1" w:after="100" w:afterAutospacing="1" w:line="240" w:lineRule="auto"/>
        <w:contextualSpacing/>
        <w:rPr>
          <w:rFonts w:ascii="Lato" w:eastAsia="Times New Roman" w:hAnsi="Lato" w:cs="Times New Roman"/>
          <w:kern w:val="0"/>
          <w:sz w:val="24"/>
          <w:szCs w:val="24"/>
          <w14:ligatures w14:val="none"/>
        </w:rPr>
      </w:pPr>
      <w:r>
        <w:rPr>
          <w:rFonts w:ascii="Lato" w:eastAsia="Times New Roman" w:hAnsi="Lato" w:cs="Times New Roman"/>
          <w:b/>
          <w:bCs/>
          <w:kern w:val="0"/>
          <w:sz w:val="24"/>
          <w:szCs w:val="24"/>
          <w14:ligatures w14:val="none"/>
        </w:rPr>
        <w:t xml:space="preserve">Human development and basin </w:t>
      </w:r>
      <w:r w:rsidRPr="00C41B1D">
        <w:rPr>
          <w:rFonts w:ascii="Lato" w:eastAsia="Times New Roman" w:hAnsi="Lato" w:cs="Times New Roman"/>
          <w:b/>
          <w:bCs/>
          <w:kern w:val="0"/>
          <w:sz w:val="24"/>
          <w:szCs w:val="24"/>
          <w14:ligatures w14:val="none"/>
        </w:rPr>
        <w:t>impacts:</w:t>
      </w:r>
      <w:r w:rsidRPr="00C41B1D">
        <w:rPr>
          <w:rFonts w:ascii="Lato" w:eastAsia="Times New Roman" w:hAnsi="Lato" w:cs="Times New Roman"/>
          <w:kern w:val="0"/>
          <w:sz w:val="24"/>
          <w:szCs w:val="24"/>
          <w14:ligatures w14:val="none"/>
        </w:rPr>
        <w:t xml:space="preserve"> Water quality, quantity, and traditional uses are affected by resource </w:t>
      </w:r>
      <w:r>
        <w:rPr>
          <w:rFonts w:ascii="Lato" w:eastAsia="Times New Roman" w:hAnsi="Lato" w:cs="Times New Roman"/>
          <w:kern w:val="0"/>
          <w:sz w:val="24"/>
          <w:szCs w:val="24"/>
          <w14:ligatures w14:val="none"/>
        </w:rPr>
        <w:t>uses</w:t>
      </w:r>
      <w:r w:rsidRPr="00C41B1D">
        <w:rPr>
          <w:rFonts w:ascii="Lato" w:eastAsia="Times New Roman" w:hAnsi="Lato" w:cs="Times New Roman"/>
          <w:kern w:val="0"/>
          <w:sz w:val="24"/>
          <w:szCs w:val="24"/>
          <w14:ligatures w14:val="none"/>
        </w:rPr>
        <w:t>,</w:t>
      </w:r>
      <w:r>
        <w:rPr>
          <w:rFonts w:ascii="Lato" w:eastAsia="Times New Roman" w:hAnsi="Lato" w:cs="Times New Roman"/>
          <w:kern w:val="0"/>
          <w:sz w:val="24"/>
          <w:szCs w:val="24"/>
          <w14:ligatures w14:val="none"/>
        </w:rPr>
        <w:t xml:space="preserve"> e.g.</w:t>
      </w:r>
      <w:r w:rsidRPr="00C41B1D">
        <w:rPr>
          <w:rFonts w:ascii="Lato" w:eastAsia="Times New Roman" w:hAnsi="Lato" w:cs="Times New Roman"/>
          <w:kern w:val="0"/>
          <w:sz w:val="24"/>
          <w:szCs w:val="24"/>
          <w14:ligatures w14:val="none"/>
        </w:rPr>
        <w:t xml:space="preserve"> </w:t>
      </w:r>
      <w:r>
        <w:rPr>
          <w:rFonts w:ascii="Lato" w:eastAsia="Times New Roman" w:hAnsi="Lato" w:cs="Times New Roman"/>
          <w:kern w:val="0"/>
          <w:sz w:val="24"/>
          <w:szCs w:val="24"/>
          <w14:ligatures w14:val="none"/>
        </w:rPr>
        <w:t xml:space="preserve">oilsands, </w:t>
      </w:r>
      <w:r w:rsidRPr="00C41B1D">
        <w:rPr>
          <w:rFonts w:ascii="Lato" w:eastAsia="Times New Roman" w:hAnsi="Lato" w:cs="Times New Roman"/>
          <w:kern w:val="0"/>
          <w:sz w:val="24"/>
          <w:szCs w:val="24"/>
          <w14:ligatures w14:val="none"/>
        </w:rPr>
        <w:t>hydroelectric development.</w:t>
      </w:r>
    </w:p>
    <w:p w14:paraId="1BCA091E" w14:textId="3F78F363" w:rsidR="00802151" w:rsidRPr="00C41B1D" w:rsidRDefault="00802151" w:rsidP="00802151">
      <w:pPr>
        <w:numPr>
          <w:ilvl w:val="0"/>
          <w:numId w:val="18"/>
        </w:numPr>
        <w:spacing w:before="100" w:beforeAutospacing="1" w:after="100" w:afterAutospacing="1" w:line="240" w:lineRule="auto"/>
        <w:contextualSpacing/>
        <w:rPr>
          <w:rFonts w:ascii="Lato" w:eastAsia="Times New Roman" w:hAnsi="Lato" w:cs="Times New Roman"/>
          <w:kern w:val="0"/>
          <w:sz w:val="24"/>
          <w:szCs w:val="24"/>
          <w14:ligatures w14:val="none"/>
        </w:rPr>
      </w:pPr>
      <w:r w:rsidRPr="00C41B1D">
        <w:rPr>
          <w:rFonts w:ascii="Lato" w:eastAsia="Times New Roman" w:hAnsi="Lato" w:cs="Times New Roman"/>
          <w:b/>
          <w:bCs/>
          <w:kern w:val="0"/>
          <w:sz w:val="24"/>
          <w:szCs w:val="24"/>
          <w14:ligatures w14:val="none"/>
        </w:rPr>
        <w:t>Climate impacts:</w:t>
      </w:r>
      <w:r w:rsidRPr="00C41B1D">
        <w:rPr>
          <w:rFonts w:ascii="Lato" w:eastAsia="Times New Roman" w:hAnsi="Lato" w:cs="Times New Roman"/>
          <w:kern w:val="0"/>
          <w:sz w:val="24"/>
          <w:szCs w:val="24"/>
          <w14:ligatures w14:val="none"/>
        </w:rPr>
        <w:t xml:space="preserve"> </w:t>
      </w:r>
      <w:r w:rsidRPr="2BEFD293">
        <w:rPr>
          <w:rFonts w:ascii="Lato" w:eastAsia="Times New Roman" w:hAnsi="Lato" w:cs="Times New Roman"/>
          <w:sz w:val="24"/>
          <w:szCs w:val="24"/>
        </w:rPr>
        <w:t>Droughts, floods</w:t>
      </w:r>
      <w:r>
        <w:rPr>
          <w:rFonts w:ascii="Lato" w:eastAsia="Times New Roman" w:hAnsi="Lato" w:cs="Times New Roman"/>
          <w:sz w:val="24"/>
          <w:szCs w:val="24"/>
        </w:rPr>
        <w:t xml:space="preserve">, forest fires </w:t>
      </w:r>
      <w:r w:rsidRPr="2BEFD293">
        <w:rPr>
          <w:rFonts w:ascii="Lato" w:eastAsia="Times New Roman" w:hAnsi="Lato" w:cs="Times New Roman"/>
          <w:sz w:val="24"/>
          <w:szCs w:val="24"/>
        </w:rPr>
        <w:t>and thawing</w:t>
      </w:r>
      <w:r w:rsidRPr="2BEFD293" w:rsidDel="002E0930">
        <w:rPr>
          <w:rFonts w:ascii="Lato" w:eastAsia="Times New Roman" w:hAnsi="Lato" w:cs="Times New Roman"/>
          <w:sz w:val="24"/>
          <w:szCs w:val="24"/>
        </w:rPr>
        <w:t xml:space="preserve"> </w:t>
      </w:r>
      <w:r w:rsidRPr="00C41B1D">
        <w:rPr>
          <w:rFonts w:ascii="Lato" w:eastAsia="Times New Roman" w:hAnsi="Lato" w:cs="Times New Roman"/>
          <w:kern w:val="0"/>
          <w:sz w:val="24"/>
          <w:szCs w:val="24"/>
          <w14:ligatures w14:val="none"/>
        </w:rPr>
        <w:t xml:space="preserve">permafrost affect flow regimes and </w:t>
      </w:r>
      <w:r w:rsidRPr="2BEFD293">
        <w:rPr>
          <w:rFonts w:ascii="Lato" w:eastAsia="Times New Roman" w:hAnsi="Lato" w:cs="Times New Roman"/>
          <w:sz w:val="24"/>
          <w:szCs w:val="24"/>
        </w:rPr>
        <w:t xml:space="preserve">sediment </w:t>
      </w:r>
      <w:r w:rsidRPr="00C41B1D">
        <w:rPr>
          <w:rFonts w:ascii="Lato" w:eastAsia="Times New Roman" w:hAnsi="Lato" w:cs="Times New Roman"/>
          <w:kern w:val="0"/>
          <w:sz w:val="24"/>
          <w:szCs w:val="24"/>
          <w14:ligatures w14:val="none"/>
        </w:rPr>
        <w:t>loads</w:t>
      </w:r>
      <w:r>
        <w:rPr>
          <w:rFonts w:ascii="Lato" w:eastAsia="Times New Roman" w:hAnsi="Lato" w:cs="Times New Roman"/>
          <w:kern w:val="0"/>
          <w:sz w:val="24"/>
          <w:szCs w:val="24"/>
          <w14:ligatures w14:val="none"/>
        </w:rPr>
        <w:t xml:space="preserve"> resulting in climate change affects across the entire </w:t>
      </w:r>
      <w:r w:rsidRPr="2BEFD293">
        <w:rPr>
          <w:rFonts w:ascii="Lato" w:eastAsia="Times New Roman" w:hAnsi="Lato" w:cs="Times New Roman"/>
          <w:sz w:val="24"/>
          <w:szCs w:val="24"/>
        </w:rPr>
        <w:t>basin</w:t>
      </w:r>
      <w:r>
        <w:rPr>
          <w:rFonts w:ascii="Lato" w:eastAsia="Times New Roman" w:hAnsi="Lato" w:cs="Times New Roman"/>
          <w:sz w:val="24"/>
          <w:szCs w:val="24"/>
        </w:rPr>
        <w:t>.</w:t>
      </w:r>
    </w:p>
    <w:p w14:paraId="30CC975F" w14:textId="77777777" w:rsidR="00802151" w:rsidRDefault="00802151" w:rsidP="00802151">
      <w:pPr>
        <w:numPr>
          <w:ilvl w:val="0"/>
          <w:numId w:val="18"/>
        </w:numPr>
        <w:spacing w:before="100" w:beforeAutospacing="1" w:after="100" w:afterAutospacing="1" w:line="240" w:lineRule="auto"/>
        <w:contextualSpacing/>
        <w:rPr>
          <w:rFonts w:ascii="Lato" w:eastAsia="Times New Roman" w:hAnsi="Lato" w:cs="Times New Roman"/>
          <w:kern w:val="0"/>
          <w:sz w:val="24"/>
          <w:szCs w:val="24"/>
          <w14:ligatures w14:val="none"/>
        </w:rPr>
      </w:pPr>
      <w:r w:rsidRPr="00C41B1D">
        <w:rPr>
          <w:rFonts w:ascii="Lato" w:eastAsia="Times New Roman" w:hAnsi="Lato" w:cs="Times New Roman"/>
          <w:b/>
          <w:bCs/>
          <w:kern w:val="0"/>
          <w:sz w:val="24"/>
          <w:szCs w:val="24"/>
          <w14:ligatures w14:val="none"/>
        </w:rPr>
        <w:t>Biota changes:</w:t>
      </w:r>
      <w:r w:rsidRPr="00C41B1D">
        <w:rPr>
          <w:rFonts w:ascii="Lato" w:eastAsia="Times New Roman" w:hAnsi="Lato" w:cs="Times New Roman"/>
          <w:kern w:val="0"/>
          <w:sz w:val="24"/>
          <w:szCs w:val="24"/>
          <w14:ligatures w14:val="none"/>
        </w:rPr>
        <w:t xml:space="preserve"> Climate change and invasive species impact aquatic life.</w:t>
      </w:r>
    </w:p>
    <w:p w14:paraId="2A8A8E26" w14:textId="77777777" w:rsidR="00142140" w:rsidRDefault="00802151" w:rsidP="00802151">
      <w:pPr>
        <w:pStyle w:val="pf0"/>
        <w:rPr>
          <w:rStyle w:val="cf01"/>
          <w:rFonts w:ascii="Lato" w:eastAsiaTheme="majorEastAsia" w:hAnsi="Lato"/>
          <w:sz w:val="24"/>
          <w:szCs w:val="24"/>
        </w:rPr>
      </w:pPr>
      <w:r w:rsidRPr="008F07F8">
        <w:rPr>
          <w:rFonts w:ascii="Lato" w:hAnsi="Lato"/>
        </w:rPr>
        <w:t xml:space="preserve">Indigenous peoples have shared they have a deep connection to the environment, the land and especially water, which is essential for their spiritual, cultural, sustenance, and economic needs. Indigenous peoples have a holistic view and thereby rely on a healthy aquatic ecosystem for all aspects of their lives. Water management decisions and changes to water are of high interest to Indigenous peoples.  </w:t>
      </w:r>
      <w:r w:rsidRPr="00E53BEA">
        <w:rPr>
          <w:rStyle w:val="cf01"/>
          <w:rFonts w:ascii="Lato" w:eastAsiaTheme="majorEastAsia" w:hAnsi="Lato"/>
          <w:sz w:val="24"/>
          <w:szCs w:val="24"/>
        </w:rPr>
        <w:t xml:space="preserve">Changes to water are from both climate change and </w:t>
      </w:r>
      <w:r w:rsidRPr="00114898">
        <w:rPr>
          <w:rStyle w:val="cf01"/>
          <w:rFonts w:ascii="Lato" w:eastAsiaTheme="majorEastAsia" w:hAnsi="Lato"/>
          <w:sz w:val="24"/>
          <w:szCs w:val="24"/>
        </w:rPr>
        <w:t>development</w:t>
      </w:r>
      <w:r w:rsidRPr="00E53BEA">
        <w:rPr>
          <w:rStyle w:val="cf01"/>
          <w:rFonts w:ascii="Lato" w:eastAsiaTheme="majorEastAsia" w:hAnsi="Lato"/>
          <w:sz w:val="24"/>
          <w:szCs w:val="24"/>
        </w:rPr>
        <w:t>; it is the cumulative effect of the changes to water that affect traditional uses.</w:t>
      </w:r>
      <w:r>
        <w:rPr>
          <w:rStyle w:val="cf01"/>
          <w:rFonts w:ascii="Lato" w:eastAsiaTheme="majorEastAsia" w:hAnsi="Lato"/>
          <w:sz w:val="24"/>
          <w:szCs w:val="24"/>
        </w:rPr>
        <w:t xml:space="preserve">  </w:t>
      </w:r>
    </w:p>
    <w:p w14:paraId="7A92C68F" w14:textId="53BA3B87" w:rsidR="00802151" w:rsidRDefault="00802151" w:rsidP="00802151">
      <w:pPr>
        <w:pStyle w:val="pf0"/>
        <w:rPr>
          <w:rFonts w:ascii="Lato" w:hAnsi="Lato"/>
        </w:rPr>
      </w:pPr>
      <w:r w:rsidRPr="00C41B1D">
        <w:rPr>
          <w:rFonts w:ascii="Lato" w:hAnsi="Lato"/>
        </w:rPr>
        <w:t xml:space="preserve">The </w:t>
      </w:r>
      <w:r>
        <w:rPr>
          <w:rFonts w:ascii="Lato" w:hAnsi="Lato"/>
        </w:rPr>
        <w:t>basin</w:t>
      </w:r>
      <w:r w:rsidRPr="00C41B1D">
        <w:rPr>
          <w:rFonts w:ascii="Lato" w:hAnsi="Lato"/>
        </w:rPr>
        <w:t xml:space="preserve"> faces challenges due to human activities and climate change. Protecting its ecological health and meeting the needs of its diverse population requires effective water management strategies</w:t>
      </w:r>
      <w:r>
        <w:rPr>
          <w:rFonts w:ascii="Lato" w:hAnsi="Lato"/>
        </w:rPr>
        <w:t xml:space="preserve"> including water and ecosystem health monitoring </w:t>
      </w:r>
      <w:r w:rsidRPr="00C41B1D">
        <w:rPr>
          <w:rFonts w:ascii="Lato" w:hAnsi="Lato"/>
        </w:rPr>
        <w:t>that consider both Indigenous knowledge and scientific understanding.</w:t>
      </w:r>
    </w:p>
    <w:p w14:paraId="6DFE26EA" w14:textId="11409889" w:rsidR="002677C0" w:rsidRPr="00E53BEA" w:rsidRDefault="002677C0" w:rsidP="002677C0">
      <w:pPr>
        <w:pStyle w:val="Default"/>
        <w:contextualSpacing/>
        <w:rPr>
          <w:rFonts w:ascii="Lato" w:hAnsi="Lato"/>
          <w:b/>
          <w:bCs/>
          <w:sz w:val="27"/>
          <w:szCs w:val="27"/>
        </w:rPr>
      </w:pPr>
      <w:r w:rsidRPr="00E53BEA">
        <w:rPr>
          <w:rFonts w:ascii="Lato" w:hAnsi="Lato"/>
          <w:b/>
          <w:bCs/>
          <w:sz w:val="27"/>
          <w:szCs w:val="27"/>
        </w:rPr>
        <w:lastRenderedPageBreak/>
        <w:t xml:space="preserve">The MRBB Strategic Plan Model – </w:t>
      </w:r>
      <w:r w:rsidR="00802151">
        <w:rPr>
          <w:rFonts w:ascii="Lato" w:hAnsi="Lato"/>
          <w:b/>
          <w:bCs/>
          <w:sz w:val="27"/>
          <w:szCs w:val="27"/>
        </w:rPr>
        <w:t>Overview of Foundational Elements and Mechanisms</w:t>
      </w:r>
    </w:p>
    <w:p w14:paraId="53409E57" w14:textId="1BEDCBBF" w:rsidR="00142140" w:rsidRDefault="00391455" w:rsidP="00EE2DD8">
      <w:pPr>
        <w:spacing w:before="100" w:beforeAutospacing="1" w:after="100" w:afterAutospacing="1" w:line="240" w:lineRule="auto"/>
        <w:contextualSpacing/>
        <w:jc w:val="both"/>
        <w:rPr>
          <w:rFonts w:ascii="Lato" w:hAnsi="Lato"/>
          <w:sz w:val="24"/>
          <w:szCs w:val="24"/>
        </w:rPr>
      </w:pPr>
      <w:r w:rsidRPr="00E53BEA">
        <w:rPr>
          <w:rFonts w:ascii="Lato" w:eastAsia="Times New Roman" w:hAnsi="Lato" w:cs="Times New Roman"/>
          <w:color w:val="333333"/>
          <w:kern w:val="0"/>
          <w:sz w:val="24"/>
          <w:szCs w:val="24"/>
          <w14:ligatures w14:val="none"/>
        </w:rPr>
        <w:t xml:space="preserve">The strategic plan is based on four foundational elements.  </w:t>
      </w:r>
      <w:r w:rsidR="00E53BEA" w:rsidRPr="00E53BEA">
        <w:rPr>
          <w:rFonts w:ascii="Lato" w:eastAsia="Times New Roman" w:hAnsi="Lato" w:cs="Times New Roman"/>
          <w:color w:val="333333"/>
          <w:kern w:val="0"/>
          <w:sz w:val="24"/>
          <w:szCs w:val="24"/>
          <w14:ligatures w14:val="none"/>
        </w:rPr>
        <w:t>T</w:t>
      </w:r>
      <w:r w:rsidR="00EE2DD8" w:rsidRPr="00E53BEA">
        <w:rPr>
          <w:rFonts w:ascii="Lato" w:hAnsi="Lato"/>
          <w:sz w:val="24"/>
          <w:szCs w:val="24"/>
        </w:rPr>
        <w:t>he</w:t>
      </w:r>
      <w:r w:rsidR="00EE2DD8" w:rsidRPr="1EE11539">
        <w:rPr>
          <w:rFonts w:ascii="Lato" w:hAnsi="Lato"/>
          <w:sz w:val="24"/>
          <w:szCs w:val="24"/>
        </w:rPr>
        <w:t xml:space="preserve"> foundational elements align with the commitments made by government members in the Master Agreement, 1997 and reflect the guiding principles.  In fact, the foundational elements have guided the MRBB’s approach to governance and administration since 2020, following an external review of the MRBB’s function</w:t>
      </w:r>
      <w:r w:rsidR="00802151">
        <w:rPr>
          <w:rFonts w:ascii="Lato" w:hAnsi="Lato"/>
          <w:sz w:val="24"/>
          <w:szCs w:val="24"/>
        </w:rPr>
        <w:t xml:space="preserve">.  These </w:t>
      </w:r>
      <w:r w:rsidR="005A60D7">
        <w:rPr>
          <w:rFonts w:ascii="Lato" w:hAnsi="Lato"/>
          <w:sz w:val="24"/>
          <w:szCs w:val="24"/>
        </w:rPr>
        <w:t xml:space="preserve">foundational </w:t>
      </w:r>
      <w:r w:rsidR="00802151">
        <w:rPr>
          <w:rFonts w:ascii="Lato" w:hAnsi="Lato"/>
          <w:sz w:val="24"/>
          <w:szCs w:val="24"/>
        </w:rPr>
        <w:t xml:space="preserve">elements are </w:t>
      </w:r>
      <w:r w:rsidR="00EE2DD8" w:rsidRPr="1EE11539">
        <w:rPr>
          <w:rFonts w:ascii="Lato" w:hAnsi="Lato"/>
          <w:sz w:val="24"/>
          <w:szCs w:val="24"/>
        </w:rPr>
        <w:t xml:space="preserve">now formalized in the MRBB’s 5-year Strategic Plan.  </w:t>
      </w:r>
    </w:p>
    <w:p w14:paraId="3FCD29C2" w14:textId="77777777" w:rsidR="00142140" w:rsidRDefault="00142140" w:rsidP="00EE2DD8">
      <w:pPr>
        <w:spacing w:before="100" w:beforeAutospacing="1" w:after="100" w:afterAutospacing="1" w:line="240" w:lineRule="auto"/>
        <w:contextualSpacing/>
        <w:jc w:val="both"/>
        <w:rPr>
          <w:rFonts w:ascii="Lato" w:hAnsi="Lato"/>
          <w:sz w:val="24"/>
          <w:szCs w:val="24"/>
        </w:rPr>
      </w:pPr>
    </w:p>
    <w:p w14:paraId="28D7D51D" w14:textId="71074ACA" w:rsidR="00EE2DD8" w:rsidRDefault="00EE2DD8" w:rsidP="00EE2DD8">
      <w:pPr>
        <w:spacing w:before="100" w:beforeAutospacing="1" w:after="100" w:afterAutospacing="1" w:line="240" w:lineRule="auto"/>
        <w:contextualSpacing/>
        <w:jc w:val="both"/>
        <w:rPr>
          <w:rFonts w:ascii="Lato" w:hAnsi="Lato"/>
          <w:b/>
          <w:bCs/>
          <w:sz w:val="24"/>
          <w:szCs w:val="24"/>
        </w:rPr>
      </w:pPr>
      <w:r w:rsidRPr="1EE11539">
        <w:rPr>
          <w:rFonts w:ascii="Lato" w:hAnsi="Lato"/>
          <w:sz w:val="24"/>
          <w:szCs w:val="24"/>
        </w:rPr>
        <w:t>Since the strategic directions established in 2025 are over-arching and longer</w:t>
      </w:r>
      <w:r>
        <w:rPr>
          <w:rFonts w:ascii="Lato" w:hAnsi="Lato"/>
          <w:sz w:val="24"/>
          <w:szCs w:val="24"/>
        </w:rPr>
        <w:t>-</w:t>
      </w:r>
      <w:r w:rsidRPr="1EE11539">
        <w:rPr>
          <w:rFonts w:ascii="Lato" w:hAnsi="Lato"/>
          <w:sz w:val="24"/>
          <w:szCs w:val="24"/>
        </w:rPr>
        <w:t>term in nature the plan will be reviewed in 2030 for ongoing relevancy such that the Strategic Plan may be extended to a 10-year horizon. A table of high-level commitments is</w:t>
      </w:r>
      <w:r>
        <w:rPr>
          <w:rFonts w:ascii="Lato" w:hAnsi="Lato"/>
          <w:sz w:val="24"/>
          <w:szCs w:val="24"/>
        </w:rPr>
        <w:t xml:space="preserve"> in the </w:t>
      </w:r>
      <w:r w:rsidRPr="1EE11539">
        <w:rPr>
          <w:rFonts w:ascii="Lato" w:hAnsi="Lato"/>
          <w:sz w:val="24"/>
          <w:szCs w:val="24"/>
        </w:rPr>
        <w:t>annex</w:t>
      </w:r>
      <w:r>
        <w:rPr>
          <w:rFonts w:ascii="Lato" w:hAnsi="Lato"/>
          <w:sz w:val="24"/>
          <w:szCs w:val="24"/>
        </w:rPr>
        <w:t xml:space="preserve"> </w:t>
      </w:r>
      <w:r w:rsidRPr="1EE11539">
        <w:rPr>
          <w:rFonts w:ascii="Lato" w:hAnsi="Lato"/>
          <w:sz w:val="24"/>
          <w:szCs w:val="24"/>
        </w:rPr>
        <w:t>and will be revised and updated from time to time.</w:t>
      </w:r>
      <w:r w:rsidRPr="1EE11539">
        <w:rPr>
          <w:rFonts w:ascii="Lato" w:hAnsi="Lato"/>
          <w:b/>
          <w:bCs/>
          <w:sz w:val="24"/>
          <w:szCs w:val="24"/>
        </w:rPr>
        <w:t xml:space="preserve"> </w:t>
      </w:r>
    </w:p>
    <w:p w14:paraId="2FFEE5CF" w14:textId="7B178CA1" w:rsidR="00E67895" w:rsidRPr="00E53BEA" w:rsidRDefault="00E67895" w:rsidP="001C25D9">
      <w:pPr>
        <w:shd w:val="clear" w:color="auto" w:fill="FFFFFF"/>
        <w:spacing w:before="100" w:beforeAutospacing="1" w:after="100" w:afterAutospacing="1" w:line="240" w:lineRule="auto"/>
        <w:contextualSpacing/>
        <w:outlineLvl w:val="2"/>
        <w:rPr>
          <w:rFonts w:ascii="Lato" w:eastAsia="Times New Roman" w:hAnsi="Lato" w:cs="Times New Roman"/>
          <w:color w:val="333333"/>
          <w:kern w:val="0"/>
          <w:sz w:val="24"/>
          <w:szCs w:val="24"/>
          <w14:ligatures w14:val="none"/>
        </w:rPr>
      </w:pPr>
    </w:p>
    <w:p w14:paraId="15BBC7E9" w14:textId="5052E4BE" w:rsidR="007437A3" w:rsidRPr="005A60D7" w:rsidRDefault="00185B15" w:rsidP="00185B15">
      <w:pPr>
        <w:spacing w:before="100" w:beforeAutospacing="1" w:after="100" w:afterAutospacing="1" w:line="240" w:lineRule="auto"/>
        <w:contextualSpacing/>
        <w:jc w:val="both"/>
        <w:rPr>
          <w:rFonts w:ascii="Lato" w:eastAsia="Times New Roman" w:hAnsi="Lato" w:cs="Times New Roman"/>
          <w:color w:val="333333"/>
          <w:kern w:val="0"/>
          <w:sz w:val="24"/>
          <w:szCs w:val="24"/>
          <w14:ligatures w14:val="none"/>
        </w:rPr>
      </w:pPr>
      <w:r w:rsidRPr="005A60D7">
        <w:rPr>
          <w:rFonts w:ascii="Lato" w:eastAsia="Times New Roman" w:hAnsi="Lato" w:cs="Times New Roman"/>
          <w:color w:val="333333"/>
          <w:kern w:val="0"/>
          <w:sz w:val="24"/>
          <w:szCs w:val="24"/>
          <w14:ligatures w14:val="none"/>
        </w:rPr>
        <w:t>T</w:t>
      </w:r>
      <w:r w:rsidR="003C58B2" w:rsidRPr="005A60D7">
        <w:rPr>
          <w:rFonts w:ascii="Lato" w:eastAsia="Times New Roman" w:hAnsi="Lato" w:cs="Times New Roman"/>
          <w:color w:val="333333"/>
          <w:kern w:val="0"/>
          <w:sz w:val="24"/>
          <w:szCs w:val="24"/>
          <w14:ligatures w14:val="none"/>
        </w:rPr>
        <w:t xml:space="preserve">he MRBB’s Strategic Plan has five strategic directions </w:t>
      </w:r>
      <w:r w:rsidR="003C58B2" w:rsidRPr="005A60D7">
        <w:rPr>
          <w:rFonts w:ascii="Lato" w:eastAsia="Times New Roman" w:hAnsi="Lato" w:cs="Times New Roman"/>
          <w:b/>
          <w:bCs/>
          <w:color w:val="333333"/>
          <w:kern w:val="0"/>
          <w:sz w:val="24"/>
          <w:szCs w:val="24"/>
          <w14:ligatures w14:val="none"/>
        </w:rPr>
        <w:t>1) Reconciliation, 2) Climate Change, 3) Education and Outreach, 4) Investments and Partnerships and 5) Social Health and Wellbeing.</w:t>
      </w:r>
      <w:r w:rsidR="003C58B2" w:rsidRPr="005A60D7">
        <w:rPr>
          <w:rFonts w:ascii="Lato" w:eastAsia="Times New Roman" w:hAnsi="Lato" w:cs="Times New Roman"/>
          <w:color w:val="333333"/>
          <w:kern w:val="0"/>
          <w:sz w:val="24"/>
          <w:szCs w:val="24"/>
          <w14:ligatures w14:val="none"/>
        </w:rPr>
        <w:t xml:space="preserve">  These strategies are </w:t>
      </w:r>
      <w:r w:rsidR="000E1DDE" w:rsidRPr="005A60D7">
        <w:rPr>
          <w:rFonts w:ascii="Lato" w:eastAsia="Times New Roman" w:hAnsi="Lato" w:cs="Times New Roman"/>
          <w:color w:val="333333"/>
          <w:kern w:val="0"/>
          <w:sz w:val="24"/>
          <w:szCs w:val="24"/>
          <w14:ligatures w14:val="none"/>
        </w:rPr>
        <w:t xml:space="preserve">structured </w:t>
      </w:r>
      <w:r w:rsidR="003C58B2" w:rsidRPr="005A60D7">
        <w:rPr>
          <w:rFonts w:ascii="Lato" w:eastAsia="Times New Roman" w:hAnsi="Lato" w:cs="Times New Roman"/>
          <w:color w:val="333333"/>
          <w:kern w:val="0"/>
          <w:sz w:val="24"/>
          <w:szCs w:val="24"/>
          <w14:ligatures w14:val="none"/>
        </w:rPr>
        <w:t>on four foundational elements</w:t>
      </w:r>
      <w:r w:rsidR="007437A3" w:rsidRPr="005A60D7">
        <w:rPr>
          <w:rFonts w:ascii="Lato" w:eastAsia="Times New Roman" w:hAnsi="Lato" w:cs="Times New Roman"/>
          <w:color w:val="333333"/>
          <w:kern w:val="0"/>
          <w:sz w:val="24"/>
          <w:szCs w:val="24"/>
          <w14:ligatures w14:val="none"/>
        </w:rPr>
        <w:t>, described below,</w:t>
      </w:r>
      <w:r w:rsidR="003C58B2" w:rsidRPr="005A60D7">
        <w:rPr>
          <w:rFonts w:ascii="Lato" w:eastAsia="Times New Roman" w:hAnsi="Lato" w:cs="Times New Roman"/>
          <w:color w:val="333333"/>
          <w:kern w:val="0"/>
          <w:sz w:val="24"/>
          <w:szCs w:val="24"/>
          <w14:ligatures w14:val="none"/>
        </w:rPr>
        <w:t xml:space="preserve"> that include</w:t>
      </w:r>
      <w:r w:rsidR="007437A3" w:rsidRPr="005A60D7">
        <w:rPr>
          <w:rFonts w:ascii="Lato" w:eastAsia="Times New Roman" w:hAnsi="Lato" w:cs="Times New Roman"/>
          <w:color w:val="333333"/>
          <w:kern w:val="0"/>
          <w:sz w:val="24"/>
          <w:szCs w:val="24"/>
          <w14:ligatures w14:val="none"/>
        </w:rPr>
        <w:t>:</w:t>
      </w:r>
    </w:p>
    <w:p w14:paraId="73E63787" w14:textId="45585294" w:rsidR="007437A3" w:rsidRPr="005A60D7" w:rsidRDefault="00F70127" w:rsidP="007437A3">
      <w:pPr>
        <w:pStyle w:val="ListParagraph"/>
        <w:numPr>
          <w:ilvl w:val="0"/>
          <w:numId w:val="31"/>
        </w:numPr>
        <w:spacing w:before="100" w:beforeAutospacing="1" w:after="100" w:afterAutospacing="1" w:line="240" w:lineRule="auto"/>
        <w:jc w:val="both"/>
        <w:rPr>
          <w:rFonts w:ascii="Lato" w:hAnsi="Lato"/>
          <w:sz w:val="24"/>
          <w:szCs w:val="24"/>
        </w:rPr>
      </w:pPr>
      <w:r w:rsidRPr="005A60D7">
        <w:rPr>
          <w:rFonts w:ascii="Lato" w:hAnsi="Lato"/>
          <w:sz w:val="24"/>
          <w:szCs w:val="24"/>
        </w:rPr>
        <w:t>Reconciliation</w:t>
      </w:r>
    </w:p>
    <w:p w14:paraId="7EFAE842" w14:textId="5CB36F2D" w:rsidR="007437A3" w:rsidRPr="005A60D7" w:rsidRDefault="00F70127" w:rsidP="007437A3">
      <w:pPr>
        <w:pStyle w:val="ListParagraph"/>
        <w:numPr>
          <w:ilvl w:val="0"/>
          <w:numId w:val="31"/>
        </w:numPr>
        <w:spacing w:before="100" w:beforeAutospacing="1" w:after="100" w:afterAutospacing="1" w:line="240" w:lineRule="auto"/>
        <w:jc w:val="both"/>
        <w:rPr>
          <w:rFonts w:ascii="Lato" w:hAnsi="Lato"/>
          <w:sz w:val="24"/>
          <w:szCs w:val="24"/>
        </w:rPr>
      </w:pPr>
      <w:r w:rsidRPr="005A60D7">
        <w:rPr>
          <w:rFonts w:ascii="Lato" w:hAnsi="Lato"/>
          <w:sz w:val="24"/>
          <w:szCs w:val="24"/>
        </w:rPr>
        <w:t>Place-based focus for management and decisions</w:t>
      </w:r>
    </w:p>
    <w:p w14:paraId="6017775F" w14:textId="70E73072" w:rsidR="007437A3" w:rsidRPr="005A60D7" w:rsidRDefault="00F70127" w:rsidP="007437A3">
      <w:pPr>
        <w:pStyle w:val="ListParagraph"/>
        <w:numPr>
          <w:ilvl w:val="0"/>
          <w:numId w:val="31"/>
        </w:numPr>
        <w:spacing w:before="100" w:beforeAutospacing="1" w:after="100" w:afterAutospacing="1" w:line="240" w:lineRule="auto"/>
        <w:jc w:val="both"/>
        <w:rPr>
          <w:rFonts w:ascii="Lato" w:hAnsi="Lato"/>
          <w:sz w:val="24"/>
          <w:szCs w:val="24"/>
        </w:rPr>
      </w:pPr>
      <w:r w:rsidRPr="005A60D7">
        <w:rPr>
          <w:rFonts w:ascii="Lato" w:hAnsi="Lato"/>
          <w:sz w:val="24"/>
          <w:szCs w:val="24"/>
        </w:rPr>
        <w:t>Basin</w:t>
      </w:r>
      <w:r w:rsidR="00CB1F33" w:rsidRPr="005A60D7">
        <w:rPr>
          <w:rFonts w:ascii="Lato" w:hAnsi="Lato"/>
          <w:sz w:val="24"/>
          <w:szCs w:val="24"/>
        </w:rPr>
        <w:t>-</w:t>
      </w:r>
      <w:r w:rsidRPr="005A60D7">
        <w:rPr>
          <w:rFonts w:ascii="Lato" w:hAnsi="Lato"/>
          <w:sz w:val="24"/>
          <w:szCs w:val="24"/>
        </w:rPr>
        <w:t>wide perspective</w:t>
      </w:r>
    </w:p>
    <w:p w14:paraId="56EEA453" w14:textId="0EA3A17A" w:rsidR="007437A3" w:rsidRPr="005A60D7" w:rsidRDefault="00F70127" w:rsidP="007437A3">
      <w:pPr>
        <w:pStyle w:val="ListParagraph"/>
        <w:numPr>
          <w:ilvl w:val="0"/>
          <w:numId w:val="31"/>
        </w:numPr>
        <w:spacing w:before="100" w:beforeAutospacing="1" w:after="100" w:afterAutospacing="1" w:line="240" w:lineRule="auto"/>
        <w:jc w:val="both"/>
        <w:rPr>
          <w:rFonts w:ascii="Lato" w:hAnsi="Lato"/>
          <w:sz w:val="24"/>
          <w:szCs w:val="24"/>
        </w:rPr>
      </w:pPr>
      <w:r w:rsidRPr="005A60D7">
        <w:rPr>
          <w:rFonts w:ascii="Lato" w:hAnsi="Lato"/>
          <w:sz w:val="24"/>
          <w:szCs w:val="24"/>
        </w:rPr>
        <w:t>Basin</w:t>
      </w:r>
      <w:r w:rsidR="00CB1F33" w:rsidRPr="005A60D7">
        <w:rPr>
          <w:rFonts w:ascii="Lato" w:hAnsi="Lato"/>
          <w:sz w:val="24"/>
          <w:szCs w:val="24"/>
        </w:rPr>
        <w:t>-</w:t>
      </w:r>
      <w:r w:rsidRPr="005A60D7">
        <w:rPr>
          <w:rFonts w:ascii="Lato" w:hAnsi="Lato"/>
          <w:sz w:val="24"/>
          <w:szCs w:val="24"/>
        </w:rPr>
        <w:t xml:space="preserve">wide collaboration  </w:t>
      </w:r>
    </w:p>
    <w:p w14:paraId="39456384" w14:textId="3FF9552A" w:rsidR="002677C0" w:rsidRPr="005A60D7" w:rsidRDefault="002677C0">
      <w:pPr>
        <w:spacing w:before="100" w:beforeAutospacing="1" w:after="100" w:afterAutospacing="1" w:line="240" w:lineRule="auto"/>
        <w:contextualSpacing/>
        <w:jc w:val="both"/>
        <w:rPr>
          <w:rFonts w:ascii="Lato" w:hAnsi="Lato"/>
          <w:sz w:val="24"/>
          <w:szCs w:val="24"/>
        </w:rPr>
      </w:pPr>
      <w:r w:rsidRPr="005A60D7">
        <w:rPr>
          <w:rFonts w:ascii="Lato" w:hAnsi="Lato"/>
          <w:b/>
          <w:bCs/>
          <w:sz w:val="24"/>
          <w:szCs w:val="24"/>
        </w:rPr>
        <w:t xml:space="preserve">Reconciliation </w:t>
      </w:r>
      <w:r w:rsidRPr="005A60D7">
        <w:rPr>
          <w:rFonts w:ascii="Lato" w:hAnsi="Lato"/>
          <w:sz w:val="24"/>
          <w:szCs w:val="24"/>
        </w:rPr>
        <w:t xml:space="preserve">– The MRBB recognizes the significance of the </w:t>
      </w:r>
      <w:r w:rsidR="005A60D7" w:rsidRPr="005A60D7">
        <w:rPr>
          <w:rFonts w:ascii="Lato" w:hAnsi="Lato"/>
          <w:sz w:val="24"/>
          <w:szCs w:val="24"/>
        </w:rPr>
        <w:t>b</w:t>
      </w:r>
      <w:r w:rsidRPr="005A60D7">
        <w:rPr>
          <w:rFonts w:ascii="Lato" w:hAnsi="Lato"/>
          <w:sz w:val="24"/>
          <w:szCs w:val="24"/>
        </w:rPr>
        <w:t xml:space="preserve">asin to Indigenous peoples.  The MRBB advocates in support of Indigenous voices and integrates reconciliation into MRBB governance, and embraces, promotes and respects Indigenous Knowledge and perspectives from Indigenous peoples who live on the land and practice traditional ways of life. </w:t>
      </w:r>
    </w:p>
    <w:p w14:paraId="1DA0B30D" w14:textId="77777777" w:rsidR="00106619" w:rsidRPr="005A60D7" w:rsidRDefault="00106619" w:rsidP="00E53BEA">
      <w:pPr>
        <w:spacing w:before="100" w:beforeAutospacing="1" w:after="100" w:afterAutospacing="1" w:line="240" w:lineRule="auto"/>
        <w:contextualSpacing/>
        <w:jc w:val="both"/>
        <w:rPr>
          <w:rFonts w:ascii="Lato" w:hAnsi="Lato"/>
          <w:sz w:val="24"/>
          <w:szCs w:val="24"/>
        </w:rPr>
      </w:pPr>
    </w:p>
    <w:p w14:paraId="3262FE00" w14:textId="65BBB80B" w:rsidR="002677C0" w:rsidRPr="005A60D7" w:rsidRDefault="002677C0" w:rsidP="00142140">
      <w:pPr>
        <w:shd w:val="clear" w:color="auto" w:fill="FFFFFF"/>
        <w:spacing w:before="100" w:beforeAutospacing="1" w:after="100" w:afterAutospacing="1" w:line="240" w:lineRule="auto"/>
        <w:contextualSpacing/>
        <w:rPr>
          <w:rFonts w:ascii="Lato" w:hAnsi="Lato"/>
          <w:sz w:val="24"/>
          <w:szCs w:val="24"/>
        </w:rPr>
      </w:pPr>
      <w:r w:rsidRPr="005A60D7">
        <w:rPr>
          <w:rFonts w:ascii="Lato" w:hAnsi="Lato"/>
          <w:b/>
          <w:bCs/>
          <w:sz w:val="24"/>
          <w:szCs w:val="24"/>
        </w:rPr>
        <w:t xml:space="preserve">Place-based focus for management and decisions </w:t>
      </w:r>
      <w:r w:rsidR="00106619" w:rsidRPr="005A60D7">
        <w:rPr>
          <w:rFonts w:ascii="Lato" w:hAnsi="Lato"/>
          <w:b/>
          <w:bCs/>
          <w:sz w:val="24"/>
          <w:szCs w:val="24"/>
        </w:rPr>
        <w:t>–</w:t>
      </w:r>
      <w:r w:rsidRPr="005A60D7">
        <w:rPr>
          <w:rFonts w:ascii="Lato" w:hAnsi="Lato"/>
          <w:b/>
          <w:bCs/>
          <w:sz w:val="24"/>
          <w:szCs w:val="24"/>
        </w:rPr>
        <w:t xml:space="preserve"> </w:t>
      </w:r>
      <w:r w:rsidR="00106619" w:rsidRPr="005A60D7">
        <w:rPr>
          <w:rFonts w:ascii="Lato" w:hAnsi="Lato"/>
          <w:sz w:val="24"/>
          <w:szCs w:val="24"/>
        </w:rPr>
        <w:t xml:space="preserve">Aligned </w:t>
      </w:r>
      <w:r w:rsidR="005A60D7" w:rsidRPr="005A60D7">
        <w:rPr>
          <w:rFonts w:ascii="Lato" w:hAnsi="Lato"/>
          <w:sz w:val="24"/>
          <w:szCs w:val="24"/>
        </w:rPr>
        <w:t xml:space="preserve">with </w:t>
      </w:r>
      <w:r w:rsidR="00142140" w:rsidRPr="005A60D7">
        <w:rPr>
          <w:rFonts w:ascii="Lato" w:hAnsi="Lato"/>
          <w:sz w:val="24"/>
          <w:szCs w:val="24"/>
        </w:rPr>
        <w:t xml:space="preserve">guiding </w:t>
      </w:r>
      <w:r w:rsidR="00106619" w:rsidRPr="005A60D7">
        <w:rPr>
          <w:rFonts w:ascii="Lato" w:hAnsi="Lato"/>
          <w:sz w:val="24"/>
          <w:szCs w:val="24"/>
        </w:rPr>
        <w:t>principle</w:t>
      </w:r>
      <w:r w:rsidR="00142140" w:rsidRPr="005A60D7">
        <w:rPr>
          <w:rFonts w:ascii="Lato" w:hAnsi="Lato"/>
          <w:sz w:val="24"/>
          <w:szCs w:val="24"/>
        </w:rPr>
        <w:t>s above</w:t>
      </w:r>
      <w:r w:rsidR="005A60D7" w:rsidRPr="005A60D7">
        <w:rPr>
          <w:rFonts w:ascii="Lato" w:hAnsi="Lato"/>
          <w:sz w:val="24"/>
          <w:szCs w:val="24"/>
        </w:rPr>
        <w:t>,</w:t>
      </w:r>
      <w:r w:rsidR="00106619" w:rsidRPr="005A60D7">
        <w:rPr>
          <w:rFonts w:ascii="Lato" w:eastAsia="Times New Roman" w:hAnsi="Lato" w:cs="Times New Roman"/>
          <w:color w:val="333333"/>
          <w:kern w:val="0"/>
          <w:sz w:val="24"/>
          <w:szCs w:val="24"/>
          <w14:ligatures w14:val="none"/>
        </w:rPr>
        <w:t xml:space="preserve"> t</w:t>
      </w:r>
      <w:r w:rsidRPr="005A60D7">
        <w:rPr>
          <w:rFonts w:ascii="Lato" w:hAnsi="Lato"/>
          <w:sz w:val="24"/>
          <w:szCs w:val="24"/>
        </w:rPr>
        <w:t xml:space="preserve">he MRBB recognizes the importance of considering the cumulative effects on downstream basin residents and Indigenous peoples.  The MRBB understands that better decisions are made when </w:t>
      </w:r>
      <w:r w:rsidR="00106619" w:rsidRPr="005A60D7">
        <w:rPr>
          <w:rFonts w:ascii="Lato" w:hAnsi="Lato"/>
          <w:sz w:val="24"/>
          <w:szCs w:val="24"/>
        </w:rPr>
        <w:t xml:space="preserve">downstream effects and </w:t>
      </w:r>
      <w:r w:rsidRPr="005A60D7">
        <w:rPr>
          <w:rFonts w:ascii="Lato" w:hAnsi="Lato"/>
          <w:sz w:val="24"/>
          <w:szCs w:val="24"/>
        </w:rPr>
        <w:t>neighbour</w:t>
      </w:r>
      <w:r w:rsidR="00106619" w:rsidRPr="005A60D7">
        <w:rPr>
          <w:rFonts w:ascii="Lato" w:hAnsi="Lato"/>
          <w:sz w:val="24"/>
          <w:szCs w:val="24"/>
        </w:rPr>
        <w:t>ing jurisdiction</w:t>
      </w:r>
      <w:r w:rsidRPr="005A60D7">
        <w:rPr>
          <w:rFonts w:ascii="Lato" w:hAnsi="Lato"/>
          <w:sz w:val="24"/>
          <w:szCs w:val="24"/>
        </w:rPr>
        <w:t xml:space="preserve">s </w:t>
      </w:r>
      <w:r w:rsidR="0098418E" w:rsidRPr="005A60D7">
        <w:rPr>
          <w:rFonts w:ascii="Lato" w:hAnsi="Lato"/>
          <w:sz w:val="24"/>
          <w:szCs w:val="24"/>
        </w:rPr>
        <w:t>are</w:t>
      </w:r>
      <w:r w:rsidRPr="005A60D7">
        <w:rPr>
          <w:rFonts w:ascii="Lato" w:hAnsi="Lato"/>
          <w:sz w:val="24"/>
          <w:szCs w:val="24"/>
        </w:rPr>
        <w:t xml:space="preserve"> consider</w:t>
      </w:r>
      <w:r w:rsidR="00106619" w:rsidRPr="005A60D7">
        <w:rPr>
          <w:rFonts w:ascii="Lato" w:hAnsi="Lato"/>
          <w:sz w:val="24"/>
          <w:szCs w:val="24"/>
        </w:rPr>
        <w:t>ed in the decision making</w:t>
      </w:r>
      <w:r w:rsidR="00142140" w:rsidRPr="005A60D7">
        <w:rPr>
          <w:rFonts w:ascii="Lato" w:hAnsi="Lato"/>
          <w:sz w:val="24"/>
          <w:szCs w:val="24"/>
        </w:rPr>
        <w:t xml:space="preserve"> of each jurisdiction</w:t>
      </w:r>
      <w:r w:rsidR="00106619" w:rsidRPr="005A60D7">
        <w:rPr>
          <w:rFonts w:ascii="Lato" w:hAnsi="Lato"/>
          <w:sz w:val="24"/>
          <w:szCs w:val="24"/>
        </w:rPr>
        <w:t>.</w:t>
      </w:r>
    </w:p>
    <w:p w14:paraId="1AB71474" w14:textId="2765FD8C" w:rsidR="002677C0" w:rsidRPr="005A60D7" w:rsidRDefault="002677C0" w:rsidP="002677C0">
      <w:pPr>
        <w:pStyle w:val="Default"/>
        <w:contextualSpacing/>
        <w:rPr>
          <w:rFonts w:ascii="Lato" w:hAnsi="Lato"/>
        </w:rPr>
      </w:pPr>
      <w:r w:rsidRPr="005A60D7">
        <w:rPr>
          <w:rFonts w:ascii="Lato" w:hAnsi="Lato"/>
          <w:b/>
          <w:bCs/>
        </w:rPr>
        <w:t>Basin-wide perspective -</w:t>
      </w:r>
      <w:r w:rsidRPr="005A60D7">
        <w:rPr>
          <w:rFonts w:ascii="Lato" w:hAnsi="Lato"/>
        </w:rPr>
        <w:t xml:space="preserve"> The MRBB focuses on basin-wide patterns and trends and communicates on a basin-wide scale.  A basin-wide lens creates a feedback loop from downstream provinces and territories to upstream provinces and territories.  Considering basin-wide patterns and trends provides a holistic view.</w:t>
      </w:r>
    </w:p>
    <w:p w14:paraId="7C98606E" w14:textId="77777777" w:rsidR="002677C0" w:rsidRPr="00501686" w:rsidRDefault="002677C0" w:rsidP="002677C0">
      <w:pPr>
        <w:pStyle w:val="Default"/>
        <w:ind w:left="360"/>
        <w:contextualSpacing/>
        <w:rPr>
          <w:rFonts w:ascii="Lato" w:hAnsi="Lato"/>
          <w:b/>
          <w:bCs/>
        </w:rPr>
      </w:pPr>
    </w:p>
    <w:p w14:paraId="7CB8684C" w14:textId="063FBD3D" w:rsidR="002677C0" w:rsidRPr="001854C1" w:rsidRDefault="002677C0" w:rsidP="002677C0">
      <w:pPr>
        <w:pStyle w:val="Default"/>
        <w:contextualSpacing/>
        <w:rPr>
          <w:rFonts w:ascii="Lato" w:hAnsi="Lato"/>
        </w:rPr>
      </w:pPr>
      <w:r w:rsidRPr="00501686">
        <w:rPr>
          <w:rFonts w:ascii="Lato" w:hAnsi="Lato"/>
          <w:b/>
          <w:bCs/>
        </w:rPr>
        <w:t>Basin</w:t>
      </w:r>
      <w:r>
        <w:rPr>
          <w:rFonts w:ascii="Lato" w:hAnsi="Lato"/>
          <w:b/>
          <w:bCs/>
        </w:rPr>
        <w:t>-</w:t>
      </w:r>
      <w:r w:rsidRPr="00501686">
        <w:rPr>
          <w:rFonts w:ascii="Lato" w:hAnsi="Lato"/>
          <w:b/>
          <w:bCs/>
        </w:rPr>
        <w:t>wide collaboratio</w:t>
      </w:r>
      <w:r>
        <w:rPr>
          <w:rFonts w:ascii="Lato" w:hAnsi="Lato"/>
          <w:b/>
          <w:bCs/>
        </w:rPr>
        <w:t>n -</w:t>
      </w:r>
      <w:r w:rsidRPr="001854C1">
        <w:rPr>
          <w:rFonts w:ascii="Lato" w:hAnsi="Lato"/>
        </w:rPr>
        <w:t xml:space="preserve"> </w:t>
      </w:r>
      <w:r>
        <w:rPr>
          <w:rFonts w:ascii="Lato" w:hAnsi="Lato"/>
        </w:rPr>
        <w:t>A collective approach strengthens collaboration, through information sharing and open dialogue, to advance shared priorities</w:t>
      </w:r>
      <w:r w:rsidR="002218CD">
        <w:rPr>
          <w:rFonts w:ascii="Lato" w:hAnsi="Lato"/>
        </w:rPr>
        <w:t>.</w:t>
      </w:r>
      <w:r>
        <w:rPr>
          <w:rFonts w:ascii="Lato" w:hAnsi="Lato"/>
        </w:rPr>
        <w:t xml:space="preserve"> </w:t>
      </w:r>
      <w:r w:rsidRPr="001854C1">
        <w:rPr>
          <w:rFonts w:ascii="Lato" w:hAnsi="Lato"/>
        </w:rPr>
        <w:t xml:space="preserve">All members come </w:t>
      </w:r>
      <w:r w:rsidRPr="001854C1">
        <w:rPr>
          <w:rFonts w:ascii="Lato" w:hAnsi="Lato"/>
        </w:rPr>
        <w:lastRenderedPageBreak/>
        <w:t>to the table with collaboration as a primary princip</w:t>
      </w:r>
      <w:r>
        <w:rPr>
          <w:rFonts w:ascii="Lato" w:hAnsi="Lato"/>
        </w:rPr>
        <w:t>le and represent the MRBB to stakeholders with a basin-wide lens.</w:t>
      </w:r>
    </w:p>
    <w:p w14:paraId="792DAC48" w14:textId="1B0C89AF" w:rsidR="00EE2DD8" w:rsidRDefault="007437A3" w:rsidP="007437A3">
      <w:pPr>
        <w:spacing w:before="100" w:beforeAutospacing="1" w:after="100" w:afterAutospacing="1" w:line="240" w:lineRule="auto"/>
        <w:contextualSpacing/>
        <w:jc w:val="both"/>
        <w:rPr>
          <w:rFonts w:ascii="Lato" w:eastAsia="Times New Roman" w:hAnsi="Lato" w:cs="Times New Roman"/>
          <w:kern w:val="0"/>
          <w:sz w:val="24"/>
          <w:szCs w:val="24"/>
          <w14:ligatures w14:val="none"/>
        </w:rPr>
      </w:pPr>
      <w:r w:rsidRPr="007437A3">
        <w:rPr>
          <w:rFonts w:ascii="Lato" w:hAnsi="Lato"/>
          <w:sz w:val="24"/>
          <w:szCs w:val="24"/>
        </w:rPr>
        <w:t xml:space="preserve">Additionally, there are four </w:t>
      </w:r>
      <w:r w:rsidR="00C76B17">
        <w:rPr>
          <w:rFonts w:ascii="Lato" w:hAnsi="Lato"/>
          <w:sz w:val="24"/>
          <w:szCs w:val="24"/>
        </w:rPr>
        <w:t>mechanisms</w:t>
      </w:r>
      <w:r w:rsidR="00E67895" w:rsidRPr="007437A3">
        <w:rPr>
          <w:rFonts w:ascii="Lato" w:hAnsi="Lato"/>
          <w:sz w:val="24"/>
          <w:szCs w:val="24"/>
        </w:rPr>
        <w:t xml:space="preserve"> </w:t>
      </w:r>
      <w:r w:rsidRPr="007437A3">
        <w:rPr>
          <w:rFonts w:ascii="Lato" w:hAnsi="Lato"/>
          <w:sz w:val="24"/>
          <w:szCs w:val="24"/>
        </w:rPr>
        <w:t xml:space="preserve">to support </w:t>
      </w:r>
      <w:r w:rsidR="004B7E99" w:rsidRPr="007437A3">
        <w:rPr>
          <w:rFonts w:ascii="Lato" w:hAnsi="Lato"/>
          <w:sz w:val="24"/>
          <w:szCs w:val="24"/>
        </w:rPr>
        <w:t>the implementation</w:t>
      </w:r>
      <w:r w:rsidRPr="007437A3">
        <w:rPr>
          <w:rFonts w:ascii="Lato" w:hAnsi="Lato"/>
          <w:sz w:val="24"/>
          <w:szCs w:val="24"/>
        </w:rPr>
        <w:t xml:space="preserve"> of the Strategic Plan</w:t>
      </w:r>
      <w:r w:rsidR="004B7E99">
        <w:rPr>
          <w:rFonts w:ascii="Lato" w:hAnsi="Lato"/>
          <w:sz w:val="24"/>
          <w:szCs w:val="24"/>
        </w:rPr>
        <w:t xml:space="preserve">.  </w:t>
      </w:r>
      <w:r w:rsidR="004B7E99" w:rsidRPr="007437A3">
        <w:rPr>
          <w:rFonts w:ascii="Lato" w:eastAsia="Times New Roman" w:hAnsi="Lato" w:cs="Times New Roman"/>
          <w:kern w:val="0"/>
          <w:sz w:val="24"/>
          <w:szCs w:val="24"/>
          <w14:ligatures w14:val="none"/>
        </w:rPr>
        <w:t xml:space="preserve">It is through these four </w:t>
      </w:r>
      <w:r w:rsidR="004B7E99">
        <w:rPr>
          <w:rFonts w:ascii="Lato" w:eastAsia="Times New Roman" w:hAnsi="Lato" w:cs="Times New Roman"/>
          <w:kern w:val="0"/>
          <w:sz w:val="24"/>
          <w:szCs w:val="24"/>
          <w14:ligatures w14:val="none"/>
        </w:rPr>
        <w:t>mechanisms and the foundational elements</w:t>
      </w:r>
      <w:r w:rsidR="004B7E99" w:rsidRPr="007437A3">
        <w:rPr>
          <w:rFonts w:ascii="Lato" w:eastAsia="Times New Roman" w:hAnsi="Lato" w:cs="Times New Roman"/>
          <w:kern w:val="0"/>
          <w:sz w:val="24"/>
          <w:szCs w:val="24"/>
          <w14:ligatures w14:val="none"/>
        </w:rPr>
        <w:t xml:space="preserve"> that </w:t>
      </w:r>
      <w:r w:rsidR="004B7E99">
        <w:rPr>
          <w:rFonts w:ascii="Lato" w:eastAsia="Times New Roman" w:hAnsi="Lato" w:cs="Times New Roman"/>
          <w:kern w:val="0"/>
          <w:sz w:val="24"/>
          <w:szCs w:val="24"/>
          <w14:ligatures w14:val="none"/>
        </w:rPr>
        <w:t xml:space="preserve">the objectives of </w:t>
      </w:r>
      <w:r w:rsidR="004B7E99" w:rsidRPr="007437A3">
        <w:rPr>
          <w:rFonts w:ascii="Lato" w:eastAsia="Times New Roman" w:hAnsi="Lato" w:cs="Times New Roman"/>
          <w:kern w:val="0"/>
          <w:sz w:val="24"/>
          <w:szCs w:val="24"/>
          <w14:ligatures w14:val="none"/>
        </w:rPr>
        <w:t xml:space="preserve">the </w:t>
      </w:r>
      <w:r w:rsidR="004B7E99">
        <w:rPr>
          <w:rFonts w:ascii="Lato" w:eastAsia="Times New Roman" w:hAnsi="Lato" w:cs="Times New Roman"/>
          <w:kern w:val="0"/>
          <w:sz w:val="24"/>
          <w:szCs w:val="24"/>
          <w14:ligatures w14:val="none"/>
        </w:rPr>
        <w:t>s</w:t>
      </w:r>
      <w:r w:rsidR="004B7E99" w:rsidRPr="007437A3">
        <w:rPr>
          <w:rFonts w:ascii="Lato" w:eastAsia="Times New Roman" w:hAnsi="Lato" w:cs="Times New Roman"/>
          <w:kern w:val="0"/>
          <w:sz w:val="24"/>
          <w:szCs w:val="24"/>
          <w14:ligatures w14:val="none"/>
        </w:rPr>
        <w:t xml:space="preserve">trategic </w:t>
      </w:r>
      <w:r w:rsidR="004B7E99">
        <w:rPr>
          <w:rFonts w:ascii="Lato" w:eastAsia="Times New Roman" w:hAnsi="Lato" w:cs="Times New Roman"/>
          <w:kern w:val="0"/>
          <w:sz w:val="24"/>
          <w:szCs w:val="24"/>
          <w14:ligatures w14:val="none"/>
        </w:rPr>
        <w:t>d</w:t>
      </w:r>
      <w:r w:rsidR="004B7E99" w:rsidRPr="007437A3">
        <w:rPr>
          <w:rFonts w:ascii="Lato" w:eastAsia="Times New Roman" w:hAnsi="Lato" w:cs="Times New Roman"/>
          <w:kern w:val="0"/>
          <w:sz w:val="24"/>
          <w:szCs w:val="24"/>
          <w14:ligatures w14:val="none"/>
        </w:rPr>
        <w:t>irections will be achieved</w:t>
      </w:r>
      <w:r w:rsidR="00E907DF">
        <w:rPr>
          <w:rFonts w:ascii="Lato" w:eastAsia="Times New Roman" w:hAnsi="Lato" w:cs="Times New Roman"/>
          <w:kern w:val="0"/>
          <w:sz w:val="24"/>
          <w:szCs w:val="24"/>
          <w14:ligatures w14:val="none"/>
        </w:rPr>
        <w:t>, refer to the graphic that follows</w:t>
      </w:r>
      <w:r w:rsidR="004B7E99">
        <w:rPr>
          <w:rFonts w:ascii="Lato" w:eastAsia="Times New Roman" w:hAnsi="Lato" w:cs="Times New Roman"/>
          <w:kern w:val="0"/>
          <w:sz w:val="24"/>
          <w:szCs w:val="24"/>
          <w14:ligatures w14:val="none"/>
        </w:rPr>
        <w:t>.</w:t>
      </w:r>
    </w:p>
    <w:p w14:paraId="7D4E169F" w14:textId="77777777" w:rsidR="004B7E99" w:rsidRDefault="004B7E99" w:rsidP="007437A3">
      <w:pPr>
        <w:spacing w:before="100" w:beforeAutospacing="1" w:after="100" w:afterAutospacing="1" w:line="240" w:lineRule="auto"/>
        <w:contextualSpacing/>
        <w:jc w:val="both"/>
        <w:rPr>
          <w:rFonts w:ascii="Lato" w:eastAsia="Times New Roman" w:hAnsi="Lato" w:cs="Times New Roman"/>
          <w:kern w:val="0"/>
          <w:sz w:val="24"/>
          <w:szCs w:val="24"/>
          <w14:ligatures w14:val="none"/>
        </w:rPr>
      </w:pPr>
    </w:p>
    <w:p w14:paraId="5F583A96" w14:textId="44FBC515" w:rsidR="004B7E99" w:rsidRDefault="004B7E99" w:rsidP="007437A3">
      <w:pPr>
        <w:spacing w:before="100" w:beforeAutospacing="1" w:after="100" w:afterAutospacing="1" w:line="240" w:lineRule="auto"/>
        <w:contextualSpacing/>
        <w:jc w:val="both"/>
        <w:rPr>
          <w:rFonts w:ascii="Lato" w:hAnsi="Lato"/>
          <w:sz w:val="24"/>
          <w:szCs w:val="24"/>
        </w:rPr>
      </w:pPr>
      <w:r>
        <w:rPr>
          <w:rFonts w:ascii="Lato" w:eastAsia="Times New Roman" w:hAnsi="Lato" w:cs="Times New Roman"/>
          <w:kern w:val="0"/>
          <w:sz w:val="24"/>
          <w:szCs w:val="24"/>
          <w14:ligatures w14:val="none"/>
        </w:rPr>
        <w:t>The four mechanisms are:</w:t>
      </w:r>
    </w:p>
    <w:p w14:paraId="0FAD1D6F" w14:textId="7854C315" w:rsidR="00EE2DD8" w:rsidRPr="00E53BEA" w:rsidRDefault="005A7DE8" w:rsidP="00E53BEA">
      <w:pPr>
        <w:pStyle w:val="ListParagraph"/>
        <w:numPr>
          <w:ilvl w:val="0"/>
          <w:numId w:val="34"/>
        </w:numPr>
        <w:spacing w:before="100" w:beforeAutospacing="1" w:after="100" w:afterAutospacing="1" w:line="240" w:lineRule="auto"/>
        <w:jc w:val="both"/>
        <w:rPr>
          <w:rFonts w:ascii="Lato" w:eastAsia="Times New Roman" w:hAnsi="Lato" w:cs="Times New Roman"/>
          <w:b/>
          <w:bCs/>
          <w:kern w:val="0"/>
          <w:sz w:val="24"/>
          <w:szCs w:val="24"/>
          <w14:ligatures w14:val="none"/>
        </w:rPr>
      </w:pPr>
      <w:r w:rsidRPr="00E53BEA">
        <w:rPr>
          <w:rFonts w:ascii="Lato" w:eastAsia="Times New Roman" w:hAnsi="Lato" w:cs="Times New Roman"/>
          <w:b/>
          <w:bCs/>
          <w:kern w:val="0"/>
          <w:sz w:val="24"/>
          <w:szCs w:val="24"/>
          <w14:ligatures w14:val="none"/>
        </w:rPr>
        <w:t>Ways of knowing</w:t>
      </w:r>
      <w:r w:rsidR="00142140">
        <w:rPr>
          <w:rFonts w:ascii="Lato" w:eastAsia="Times New Roman" w:hAnsi="Lato" w:cs="Times New Roman"/>
          <w:b/>
          <w:bCs/>
          <w:kern w:val="0"/>
          <w:sz w:val="24"/>
          <w:szCs w:val="24"/>
          <w14:ligatures w14:val="none"/>
        </w:rPr>
        <w:t xml:space="preserve">: </w:t>
      </w:r>
      <w:r w:rsidR="00142140" w:rsidRPr="0098418E">
        <w:rPr>
          <w:rFonts w:ascii="Lato" w:eastAsia="Times New Roman" w:hAnsi="Lato" w:cs="Times New Roman"/>
          <w:kern w:val="0"/>
          <w:sz w:val="24"/>
          <w:szCs w:val="24"/>
          <w14:ligatures w14:val="none"/>
        </w:rPr>
        <w:t xml:space="preserve">The MRBB, through the State of Aquatic Ecosystem Report, respects multiple </w:t>
      </w:r>
      <w:r w:rsidR="00142140" w:rsidRPr="00E53BEA">
        <w:rPr>
          <w:rFonts w:ascii="Lato" w:eastAsia="Times New Roman" w:hAnsi="Lato" w:cs="Times New Roman"/>
          <w:b/>
          <w:bCs/>
          <w:kern w:val="0"/>
          <w:sz w:val="24"/>
          <w:szCs w:val="24"/>
          <w14:ligatures w14:val="none"/>
        </w:rPr>
        <w:t>ways of knowing</w:t>
      </w:r>
      <w:r w:rsidR="00142140" w:rsidRPr="0098418E">
        <w:rPr>
          <w:rFonts w:ascii="Lato" w:eastAsia="Times New Roman" w:hAnsi="Lato" w:cs="Times New Roman"/>
          <w:kern w:val="0"/>
          <w:sz w:val="24"/>
          <w:szCs w:val="24"/>
          <w14:ligatures w14:val="none"/>
        </w:rPr>
        <w:t xml:space="preserve"> through the braiding of Science and Indigenous Knowledges.  </w:t>
      </w:r>
    </w:p>
    <w:p w14:paraId="1BA18FD7" w14:textId="1445D573" w:rsidR="00EE2DD8" w:rsidRPr="00E53BEA" w:rsidRDefault="00B36956" w:rsidP="00E53BEA">
      <w:pPr>
        <w:pStyle w:val="ListParagraph"/>
        <w:numPr>
          <w:ilvl w:val="0"/>
          <w:numId w:val="34"/>
        </w:numPr>
        <w:spacing w:before="100" w:beforeAutospacing="1" w:after="100" w:afterAutospacing="1" w:line="240" w:lineRule="auto"/>
        <w:jc w:val="both"/>
        <w:rPr>
          <w:rFonts w:ascii="Lato" w:eastAsia="Times New Roman" w:hAnsi="Lato" w:cs="Times New Roman"/>
          <w:b/>
          <w:bCs/>
          <w:kern w:val="0"/>
          <w:sz w:val="24"/>
          <w:szCs w:val="24"/>
          <w14:ligatures w14:val="none"/>
        </w:rPr>
      </w:pPr>
      <w:r w:rsidRPr="00E53BEA">
        <w:rPr>
          <w:rFonts w:ascii="Lato" w:eastAsia="Times New Roman" w:hAnsi="Lato" w:cs="Times New Roman"/>
          <w:b/>
          <w:bCs/>
          <w:kern w:val="0"/>
          <w:sz w:val="24"/>
          <w:szCs w:val="24"/>
          <w14:ligatures w14:val="none"/>
        </w:rPr>
        <w:t>Communication</w:t>
      </w:r>
      <w:r w:rsidR="00142140">
        <w:rPr>
          <w:rFonts w:ascii="Lato" w:eastAsia="Times New Roman" w:hAnsi="Lato" w:cs="Times New Roman"/>
          <w:b/>
          <w:bCs/>
          <w:kern w:val="0"/>
          <w:sz w:val="24"/>
          <w:szCs w:val="24"/>
          <w14:ligatures w14:val="none"/>
        </w:rPr>
        <w:t xml:space="preserve"> </w:t>
      </w:r>
      <w:r w:rsidR="00142140" w:rsidRPr="0098418E">
        <w:rPr>
          <w:rFonts w:ascii="Lato" w:eastAsia="Times New Roman" w:hAnsi="Lato" w:cs="Times New Roman"/>
          <w:kern w:val="0"/>
          <w:sz w:val="24"/>
          <w:szCs w:val="24"/>
          <w14:ligatures w14:val="none"/>
        </w:rPr>
        <w:t xml:space="preserve">is an important way to achieve the MRBB’s strategic directions.  This is achieved through outreach with the public </w:t>
      </w:r>
      <w:r w:rsidR="00142140">
        <w:rPr>
          <w:rFonts w:ascii="Lato" w:eastAsia="Times New Roman" w:hAnsi="Lato" w:cs="Times New Roman"/>
          <w:kern w:val="0"/>
          <w:sz w:val="24"/>
          <w:szCs w:val="24"/>
          <w14:ligatures w14:val="none"/>
        </w:rPr>
        <w:t>and</w:t>
      </w:r>
      <w:r w:rsidR="00142140" w:rsidRPr="0098418E">
        <w:rPr>
          <w:rFonts w:ascii="Lato" w:eastAsia="Times New Roman" w:hAnsi="Lato" w:cs="Times New Roman"/>
          <w:kern w:val="0"/>
          <w:sz w:val="24"/>
          <w:szCs w:val="24"/>
          <w14:ligatures w14:val="none"/>
        </w:rPr>
        <w:t xml:space="preserve"> stakeholders or by organizing expert panels </w:t>
      </w:r>
      <w:r w:rsidR="00142140">
        <w:rPr>
          <w:rFonts w:ascii="Lato" w:eastAsia="Times New Roman" w:hAnsi="Lato" w:cs="Times New Roman"/>
          <w:kern w:val="0"/>
          <w:sz w:val="24"/>
          <w:szCs w:val="24"/>
          <w14:ligatures w14:val="none"/>
        </w:rPr>
        <w:t>and</w:t>
      </w:r>
      <w:r w:rsidR="00142140" w:rsidRPr="0098418E">
        <w:rPr>
          <w:rFonts w:ascii="Lato" w:eastAsia="Times New Roman" w:hAnsi="Lato" w:cs="Times New Roman"/>
          <w:kern w:val="0"/>
          <w:sz w:val="24"/>
          <w:szCs w:val="24"/>
          <w14:ligatures w14:val="none"/>
        </w:rPr>
        <w:t xml:space="preserve"> webinars on key topics such as climate change. Effective communication </w:t>
      </w:r>
      <w:r w:rsidR="00142140">
        <w:rPr>
          <w:rFonts w:ascii="Lato" w:eastAsia="Times New Roman" w:hAnsi="Lato" w:cs="Times New Roman"/>
          <w:kern w:val="0"/>
          <w:sz w:val="24"/>
          <w:szCs w:val="24"/>
          <w14:ligatures w14:val="none"/>
        </w:rPr>
        <w:t xml:space="preserve">approaches and </w:t>
      </w:r>
      <w:r w:rsidR="00142140" w:rsidRPr="0098418E">
        <w:rPr>
          <w:rFonts w:ascii="Lato" w:eastAsia="Times New Roman" w:hAnsi="Lato" w:cs="Times New Roman"/>
          <w:kern w:val="0"/>
          <w:sz w:val="24"/>
          <w:szCs w:val="24"/>
          <w14:ligatures w14:val="none"/>
        </w:rPr>
        <w:t xml:space="preserve">tools are integral to </w:t>
      </w:r>
      <w:r w:rsidR="004B7E99" w:rsidRPr="0098418E">
        <w:rPr>
          <w:rFonts w:ascii="Lato" w:eastAsia="Times New Roman" w:hAnsi="Lato" w:cs="Times New Roman"/>
          <w:kern w:val="0"/>
          <w:sz w:val="24"/>
          <w:szCs w:val="24"/>
          <w14:ligatures w14:val="none"/>
        </w:rPr>
        <w:t>overall</w:t>
      </w:r>
      <w:r w:rsidR="00142140" w:rsidRPr="0098418E">
        <w:rPr>
          <w:rFonts w:ascii="Lato" w:eastAsia="Times New Roman" w:hAnsi="Lato" w:cs="Times New Roman"/>
          <w:kern w:val="0"/>
          <w:sz w:val="24"/>
          <w:szCs w:val="24"/>
          <w14:ligatures w14:val="none"/>
        </w:rPr>
        <w:t xml:space="preserve"> success.  </w:t>
      </w:r>
      <w:r w:rsidR="003C3A25" w:rsidRPr="00E53BEA">
        <w:rPr>
          <w:rFonts w:ascii="Lato" w:eastAsia="Times New Roman" w:hAnsi="Lato" w:cs="Times New Roman"/>
          <w:b/>
          <w:bCs/>
          <w:kern w:val="0"/>
          <w:sz w:val="24"/>
          <w:szCs w:val="24"/>
          <w14:ligatures w14:val="none"/>
        </w:rPr>
        <w:t xml:space="preserve"> </w:t>
      </w:r>
    </w:p>
    <w:p w14:paraId="28EBB625" w14:textId="0CB0DAC2" w:rsidR="00EE2DD8" w:rsidRPr="00E53BEA" w:rsidRDefault="005A7DE8" w:rsidP="00E53BEA">
      <w:pPr>
        <w:pStyle w:val="ListParagraph"/>
        <w:numPr>
          <w:ilvl w:val="0"/>
          <w:numId w:val="34"/>
        </w:numPr>
        <w:spacing w:before="100" w:beforeAutospacing="1" w:after="100" w:afterAutospacing="1" w:line="240" w:lineRule="auto"/>
        <w:jc w:val="both"/>
        <w:rPr>
          <w:rFonts w:ascii="Lato" w:eastAsia="Times New Roman" w:hAnsi="Lato" w:cs="Times New Roman"/>
          <w:b/>
          <w:bCs/>
          <w:kern w:val="0"/>
          <w:sz w:val="24"/>
          <w:szCs w:val="24"/>
          <w14:ligatures w14:val="none"/>
        </w:rPr>
      </w:pPr>
      <w:r w:rsidRPr="00E53BEA">
        <w:rPr>
          <w:rFonts w:ascii="Lato" w:eastAsia="Times New Roman" w:hAnsi="Lato" w:cs="Times New Roman"/>
          <w:b/>
          <w:bCs/>
          <w:kern w:val="0"/>
          <w:sz w:val="24"/>
          <w:szCs w:val="24"/>
          <w14:ligatures w14:val="none"/>
        </w:rPr>
        <w:t>Innovation</w:t>
      </w:r>
      <w:r w:rsidR="00142140">
        <w:rPr>
          <w:rFonts w:ascii="Lato" w:eastAsia="Times New Roman" w:hAnsi="Lato" w:cs="Times New Roman"/>
          <w:b/>
          <w:bCs/>
          <w:kern w:val="0"/>
          <w:sz w:val="24"/>
          <w:szCs w:val="24"/>
          <w14:ligatures w14:val="none"/>
        </w:rPr>
        <w:t xml:space="preserve">: </w:t>
      </w:r>
      <w:r w:rsidR="00142140" w:rsidRPr="0098418E">
        <w:rPr>
          <w:rFonts w:ascii="Lato" w:eastAsia="Times New Roman" w:hAnsi="Lato" w:cs="Times New Roman"/>
          <w:kern w:val="0"/>
          <w:sz w:val="24"/>
          <w:szCs w:val="24"/>
          <w14:ligatures w14:val="none"/>
        </w:rPr>
        <w:t xml:space="preserve">The MRBB will function as a forum to advance </w:t>
      </w:r>
      <w:r w:rsidR="00142140" w:rsidRPr="00E53BEA">
        <w:rPr>
          <w:rFonts w:ascii="Lato" w:eastAsia="Times New Roman" w:hAnsi="Lato" w:cs="Times New Roman"/>
          <w:b/>
          <w:bCs/>
          <w:kern w:val="0"/>
          <w:sz w:val="24"/>
          <w:szCs w:val="24"/>
          <w14:ligatures w14:val="none"/>
        </w:rPr>
        <w:t xml:space="preserve">innovative </w:t>
      </w:r>
      <w:r w:rsidR="00142140" w:rsidRPr="0098418E">
        <w:rPr>
          <w:rFonts w:ascii="Lato" w:eastAsia="Times New Roman" w:hAnsi="Lato" w:cs="Times New Roman"/>
          <w:kern w:val="0"/>
          <w:sz w:val="24"/>
          <w:szCs w:val="24"/>
          <w14:ligatures w14:val="none"/>
        </w:rPr>
        <w:t xml:space="preserve">approaches aimed at improving environmental management in the basin.  The MRBB will advocate for innovative approaches to improve outcomes, such as </w:t>
      </w:r>
      <w:r w:rsidR="00142140">
        <w:rPr>
          <w:rFonts w:ascii="Lato" w:eastAsia="Times New Roman" w:hAnsi="Lato" w:cs="Times New Roman"/>
          <w:kern w:val="0"/>
          <w:sz w:val="24"/>
          <w:szCs w:val="24"/>
          <w14:ligatures w14:val="none"/>
        </w:rPr>
        <w:t xml:space="preserve">research </w:t>
      </w:r>
      <w:r w:rsidR="004B7E99">
        <w:rPr>
          <w:rFonts w:ascii="Lato" w:eastAsia="Times New Roman" w:hAnsi="Lato" w:cs="Times New Roman"/>
          <w:kern w:val="0"/>
          <w:sz w:val="24"/>
          <w:szCs w:val="24"/>
          <w14:ligatures w14:val="none"/>
        </w:rPr>
        <w:t xml:space="preserve">and application in </w:t>
      </w:r>
      <w:r w:rsidR="00142140" w:rsidRPr="0098418E">
        <w:rPr>
          <w:rFonts w:ascii="Lato" w:eastAsia="Times New Roman" w:hAnsi="Lato" w:cs="Times New Roman"/>
          <w:kern w:val="0"/>
          <w:sz w:val="24"/>
          <w:szCs w:val="24"/>
          <w14:ligatures w14:val="none"/>
        </w:rPr>
        <w:t>us</w:t>
      </w:r>
      <w:r w:rsidR="004B7E99">
        <w:rPr>
          <w:rFonts w:ascii="Lato" w:eastAsia="Times New Roman" w:hAnsi="Lato" w:cs="Times New Roman"/>
          <w:kern w:val="0"/>
          <w:sz w:val="24"/>
          <w:szCs w:val="24"/>
          <w14:ligatures w14:val="none"/>
        </w:rPr>
        <w:t>ing</w:t>
      </w:r>
      <w:r w:rsidR="00142140" w:rsidRPr="0098418E">
        <w:rPr>
          <w:rFonts w:ascii="Lato" w:eastAsia="Times New Roman" w:hAnsi="Lato" w:cs="Times New Roman"/>
          <w:kern w:val="0"/>
          <w:sz w:val="24"/>
          <w:szCs w:val="24"/>
          <w14:ligatures w14:val="none"/>
        </w:rPr>
        <w:t xml:space="preserve"> clean </w:t>
      </w:r>
      <w:r w:rsidR="00142140" w:rsidRPr="00E53BEA">
        <w:rPr>
          <w:rFonts w:ascii="Lato" w:eastAsia="Times New Roman" w:hAnsi="Lato" w:cs="Times New Roman"/>
          <w:b/>
          <w:bCs/>
          <w:kern w:val="0"/>
          <w:sz w:val="24"/>
          <w:szCs w:val="24"/>
          <w14:ligatures w14:val="none"/>
        </w:rPr>
        <w:t xml:space="preserve">technologies </w:t>
      </w:r>
      <w:r w:rsidR="00142140" w:rsidRPr="0098418E">
        <w:rPr>
          <w:rFonts w:ascii="Lato" w:eastAsia="Times New Roman" w:hAnsi="Lato" w:cs="Times New Roman"/>
          <w:kern w:val="0"/>
          <w:sz w:val="24"/>
          <w:szCs w:val="24"/>
          <w14:ligatures w14:val="none"/>
        </w:rPr>
        <w:t xml:space="preserve">or natural infrastructure to adapt to a changing climate.   </w:t>
      </w:r>
    </w:p>
    <w:p w14:paraId="5376DD68" w14:textId="074D150A" w:rsidR="00EE2DD8" w:rsidRPr="00E53BEA" w:rsidRDefault="00B36956" w:rsidP="00E53BEA">
      <w:pPr>
        <w:pStyle w:val="ListParagraph"/>
        <w:numPr>
          <w:ilvl w:val="0"/>
          <w:numId w:val="34"/>
        </w:numPr>
        <w:spacing w:before="100" w:beforeAutospacing="1" w:after="100" w:afterAutospacing="1" w:line="240" w:lineRule="auto"/>
        <w:jc w:val="both"/>
        <w:rPr>
          <w:rFonts w:ascii="Lato" w:eastAsia="Times New Roman" w:hAnsi="Lato" w:cs="Times New Roman"/>
          <w:kern w:val="0"/>
          <w:sz w:val="24"/>
          <w:szCs w:val="24"/>
          <w14:ligatures w14:val="none"/>
        </w:rPr>
      </w:pPr>
      <w:r w:rsidRPr="00E53BEA">
        <w:rPr>
          <w:rFonts w:ascii="Lato" w:eastAsia="Times New Roman" w:hAnsi="Lato" w:cs="Times New Roman"/>
          <w:b/>
          <w:bCs/>
          <w:kern w:val="0"/>
          <w:sz w:val="24"/>
          <w:szCs w:val="24"/>
          <w14:ligatures w14:val="none"/>
        </w:rPr>
        <w:t>Technology</w:t>
      </w:r>
      <w:r w:rsidR="00142140">
        <w:rPr>
          <w:rFonts w:ascii="Lato" w:eastAsia="Times New Roman" w:hAnsi="Lato" w:cs="Times New Roman"/>
          <w:kern w:val="0"/>
          <w:sz w:val="24"/>
          <w:szCs w:val="24"/>
          <w14:ligatures w14:val="none"/>
        </w:rPr>
        <w:t>: T</w:t>
      </w:r>
      <w:r w:rsidR="00142140" w:rsidRPr="0098418E">
        <w:rPr>
          <w:rFonts w:ascii="Lato" w:eastAsia="Times New Roman" w:hAnsi="Lato" w:cs="Times New Roman"/>
          <w:kern w:val="0"/>
          <w:sz w:val="24"/>
          <w:szCs w:val="24"/>
          <w14:ligatures w14:val="none"/>
        </w:rPr>
        <w:t xml:space="preserve">he MRBB recognizes that much of its success resides with the strength of its secretariat.  The secretariat, for its administrative responsibilities, will seek to use </w:t>
      </w:r>
      <w:r w:rsidR="00142140" w:rsidRPr="00E53BEA">
        <w:rPr>
          <w:rFonts w:ascii="Lato" w:eastAsia="Times New Roman" w:hAnsi="Lato" w:cs="Times New Roman"/>
          <w:b/>
          <w:bCs/>
          <w:kern w:val="0"/>
          <w:sz w:val="24"/>
          <w:szCs w:val="24"/>
          <w14:ligatures w14:val="none"/>
        </w:rPr>
        <w:t>innovation and technology</w:t>
      </w:r>
      <w:r w:rsidR="00142140" w:rsidRPr="0098418E">
        <w:rPr>
          <w:rFonts w:ascii="Lato" w:eastAsia="Times New Roman" w:hAnsi="Lato" w:cs="Times New Roman"/>
          <w:kern w:val="0"/>
          <w:sz w:val="24"/>
          <w:szCs w:val="24"/>
          <w14:ligatures w14:val="none"/>
        </w:rPr>
        <w:t xml:space="preserve"> to streamline</w:t>
      </w:r>
      <w:r w:rsidR="00142140">
        <w:rPr>
          <w:rFonts w:ascii="Lato" w:eastAsia="Times New Roman" w:hAnsi="Lato" w:cs="Times New Roman"/>
          <w:kern w:val="0"/>
          <w:sz w:val="24"/>
          <w:szCs w:val="24"/>
          <w14:ligatures w14:val="none"/>
        </w:rPr>
        <w:t xml:space="preserve"> administrative burden to optimize its limited resources and maximize its outputs.</w:t>
      </w:r>
      <w:r w:rsidR="007437A3" w:rsidRPr="00E53BEA">
        <w:rPr>
          <w:rFonts w:ascii="Lato" w:eastAsia="Times New Roman" w:hAnsi="Lato" w:cs="Times New Roman"/>
          <w:kern w:val="0"/>
          <w:sz w:val="24"/>
          <w:szCs w:val="24"/>
          <w14:ligatures w14:val="none"/>
        </w:rPr>
        <w:t xml:space="preserve">  </w:t>
      </w:r>
    </w:p>
    <w:p w14:paraId="316285A2" w14:textId="77777777" w:rsidR="00CA337E" w:rsidRDefault="00CA337E" w:rsidP="007437A3">
      <w:pPr>
        <w:spacing w:before="100" w:beforeAutospacing="1" w:after="100" w:afterAutospacing="1" w:line="240" w:lineRule="auto"/>
        <w:contextualSpacing/>
        <w:jc w:val="both"/>
        <w:rPr>
          <w:rFonts w:ascii="Lato" w:eastAsia="Times New Roman" w:hAnsi="Lato" w:cs="Times New Roman"/>
          <w:kern w:val="0"/>
          <w:sz w:val="24"/>
          <w:szCs w:val="24"/>
          <w14:ligatures w14:val="none"/>
        </w:rPr>
      </w:pPr>
    </w:p>
    <w:p w14:paraId="66E77EC9" w14:textId="77777777" w:rsidR="00E13611" w:rsidRDefault="00E13611" w:rsidP="007437A3">
      <w:pPr>
        <w:spacing w:before="100" w:beforeAutospacing="1" w:after="100" w:afterAutospacing="1" w:line="240" w:lineRule="auto"/>
        <w:contextualSpacing/>
        <w:jc w:val="both"/>
        <w:rPr>
          <w:rFonts w:ascii="Lato" w:eastAsia="Times New Roman" w:hAnsi="Lato" w:cs="Times New Roman"/>
          <w:kern w:val="0"/>
          <w:sz w:val="24"/>
          <w:szCs w:val="24"/>
          <w14:ligatures w14:val="none"/>
        </w:rPr>
      </w:pPr>
    </w:p>
    <w:p w14:paraId="18AE165A" w14:textId="2916952A" w:rsidR="004C27F8" w:rsidRPr="004C27F8" w:rsidRDefault="00E13611" w:rsidP="004C27F8">
      <w:pPr>
        <w:spacing w:before="100" w:beforeAutospacing="1" w:after="100" w:afterAutospacing="1" w:line="240" w:lineRule="auto"/>
        <w:contextualSpacing/>
        <w:jc w:val="both"/>
        <w:rPr>
          <w:rFonts w:ascii="Lato" w:eastAsia="Times New Roman" w:hAnsi="Lato" w:cs="Times New Roman"/>
          <w:b/>
          <w:bCs/>
          <w:kern w:val="0"/>
          <w:sz w:val="24"/>
          <w:szCs w:val="24"/>
          <w14:ligatures w14:val="none"/>
        </w:rPr>
      </w:pPr>
      <w:r w:rsidRPr="00E13611">
        <w:rPr>
          <w:rFonts w:ascii="Lato" w:eastAsia="Times New Roman" w:hAnsi="Lato" w:cs="Times New Roman"/>
          <w:b/>
          <w:bCs/>
          <w:noProof/>
          <w:kern w:val="0"/>
          <w:sz w:val="27"/>
          <w:szCs w:val="27"/>
          <w14:ligatures w14:val="none"/>
        </w:rPr>
        <w:lastRenderedPageBreak/>
        <mc:AlternateContent>
          <mc:Choice Requires="wps">
            <w:drawing>
              <wp:anchor distT="45720" distB="45720" distL="114300" distR="114300" simplePos="0" relativeHeight="251659264" behindDoc="0" locked="0" layoutInCell="1" allowOverlap="1" wp14:anchorId="3AEB978C" wp14:editId="0FCF7B88">
                <wp:simplePos x="0" y="0"/>
                <wp:positionH relativeFrom="margin">
                  <wp:posOffset>85725</wp:posOffset>
                </wp:positionH>
                <wp:positionV relativeFrom="paragraph">
                  <wp:posOffset>6143625</wp:posOffset>
                </wp:positionV>
                <wp:extent cx="5762625" cy="1404620"/>
                <wp:effectExtent l="0" t="0" r="28575" b="2032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62625" cy="1404620"/>
                        </a:xfrm>
                        <a:prstGeom prst="rect">
                          <a:avLst/>
                        </a:prstGeom>
                        <a:solidFill>
                          <a:srgbClr val="FFFFFF"/>
                        </a:solidFill>
                        <a:ln w="9525">
                          <a:solidFill>
                            <a:srgbClr val="000000"/>
                          </a:solidFill>
                          <a:miter lim="800000"/>
                          <a:headEnd/>
                          <a:tailEnd/>
                        </a:ln>
                      </wps:spPr>
                      <wps:txbx>
                        <w:txbxContent>
                          <w:p w14:paraId="601AE798" w14:textId="0CEDCF34" w:rsidR="00E13611" w:rsidRDefault="00E13611">
                            <w:r w:rsidRPr="00E13611">
                              <w:rPr>
                                <w:b/>
                                <w:bCs/>
                              </w:rPr>
                              <w:t>MRBB’s Strategic Plan Diagram</w:t>
                            </w:r>
                            <w:r>
                              <w:t>: The outer circle are the five strategic directions with four foundational elements and four mechanisms or channels to support its implementation</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type w14:anchorId="3AEB978C" id="_x0000_t202" coordsize="21600,21600" o:spt="202" path="m,l,21600r21600,l21600,xe">
                <v:stroke joinstyle="miter"/>
                <v:path gradientshapeok="t" o:connecttype="rect"/>
              </v:shapetype>
              <v:shape id="Text Box 2" o:spid="_x0000_s1026" type="#_x0000_t202" style="position:absolute;left:0;text-align:left;margin-left:6.75pt;margin-top:483.75pt;width:453.75pt;height:110.6pt;z-index:251659264;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4rWGEAIAACAEAAAOAAAAZHJzL2Uyb0RvYy54bWysU9tu2zAMfR+wfxD0vtgOkrQ14hRdugwD&#10;ugvQ7QNkWY6FyaJGKbGzrx+lpGnQDXsYpgdBFKmjw0NyeTv2hu0Veg224sUk50xZCY2224p/+7p5&#10;c82ZD8I2woBVFT8oz29Xr18tB1eqKXRgGoWMQKwvB1fxLgRXZpmXneqFn4BTlpwtYC8CmbjNGhQD&#10;ofcmm+b5IhsAG4cglfd0e3908lXCb1slw+e29SowU3HiFtKOaa/jnq2WotyicJ2WJxriH1j0Qlv6&#10;9Ax1L4JgO9S/QfVaInhow0RCn0HbaqlSDpRNkb/I5rETTqVcSBzvzjL5/wcrP+0f3RdkYXwLIxUw&#10;JeHdA8jvnllYd8Ju1R0iDJ0SDX1cRMmywfny9DRK7UsfQerhIzRUZLELkIDGFvuoCuXJCJ0KcDiL&#10;rsbAJF3OrxbTxXTOmSRfMctni2kqSybKp+cOfXivoGfxUHGkqiZ4sX/wIdIR5VNI/M2D0c1GG5MM&#10;3NZrg2wvqAM2aaUMXoQZy4aK38yJyN8h8rT+BNHrQK1sdF/x63OQKKNu72yTGi0IbY5nomzsScio&#10;3VHFMNYjBUZBa2gOJCnCsWVpxOjQAf7kbKB2rbj/sROoODMfLJXlppjNYn8nYza/Ig0ZXnrqS4+w&#10;kqAqHjg7HtchzURK3d1R+TY6CfvM5MSV2jDpfRqZ2OeXdop6HuzVLwAAAP//AwBQSwMEFAAGAAgA&#10;AAAhAJZbVNTfAAAACwEAAA8AAABkcnMvZG93bnJldi54bWxMj8FuwjAQRO+V+g/WVuoFFSeghBDi&#10;oBaJU0+k9G7iJYkar9PYQPj7bk/tbUfzNDtTbCfbiyuOvnOkIJ5HIJBqZzpqFBw/9i8ZCB80Gd07&#10;QgV39LAtHx8KnRt3owNeq9AIDiGfawVtCEMupa9btNrP3YDE3tmNVgeWYyPNqG8cbnu5iKJUWt0R&#10;f2j1gLsW66/qYhWk39Vy9v5pZnS479/G2iZmd0yUen6aXjcgAk7hD4bf+lwdSu50chcyXvSslwmT&#10;Ctbpig8G1ouYx53YibNsBbIs5P8N5Q8AAAD//wMAUEsBAi0AFAAGAAgAAAAhALaDOJL+AAAA4QEA&#10;ABMAAAAAAAAAAAAAAAAAAAAAAFtDb250ZW50X1R5cGVzXS54bWxQSwECLQAUAAYACAAAACEAOP0h&#10;/9YAAACUAQAACwAAAAAAAAAAAAAAAAAvAQAAX3JlbHMvLnJlbHNQSwECLQAUAAYACAAAACEAeuK1&#10;hhACAAAgBAAADgAAAAAAAAAAAAAAAAAuAgAAZHJzL2Uyb0RvYy54bWxQSwECLQAUAAYACAAAACEA&#10;lltU1N8AAAALAQAADwAAAAAAAAAAAAAAAABqBAAAZHJzL2Rvd25yZXYueG1sUEsFBgAAAAAEAAQA&#10;8wAAAHYFAAAAAA==&#10;">
                <v:textbox style="mso-fit-shape-to-text:t">
                  <w:txbxContent>
                    <w:p w14:paraId="601AE798" w14:textId="0CEDCF34" w:rsidR="00E13611" w:rsidRDefault="00E13611">
                      <w:r w:rsidRPr="00E13611">
                        <w:rPr>
                          <w:b/>
                          <w:bCs/>
                        </w:rPr>
                        <w:t>MRBB’s Strategic Plan Diagram</w:t>
                      </w:r>
                      <w:r>
                        <w:t>: The outer circle are the five strategic directions with four foundational elements and four mechanisms or channels to support its implementation</w:t>
                      </w:r>
                    </w:p>
                  </w:txbxContent>
                </v:textbox>
                <w10:wrap type="square" anchorx="margin"/>
              </v:shape>
            </w:pict>
          </mc:Fallback>
        </mc:AlternateContent>
      </w:r>
      <w:r w:rsidR="004C27F8" w:rsidRPr="004C27F8">
        <w:rPr>
          <w:rFonts w:ascii="Lato" w:eastAsia="Times New Roman" w:hAnsi="Lato" w:cs="Times New Roman"/>
          <w:b/>
          <w:bCs/>
          <w:noProof/>
          <w:kern w:val="0"/>
          <w:sz w:val="24"/>
          <w:szCs w:val="24"/>
          <w14:ligatures w14:val="none"/>
        </w:rPr>
        <w:drawing>
          <wp:inline distT="0" distB="0" distL="0" distR="0" wp14:anchorId="72F76A18" wp14:editId="1423CEB2">
            <wp:extent cx="5943600" cy="5943600"/>
            <wp:effectExtent l="0" t="0" r="0" b="0"/>
            <wp:docPr id="1299696216" name="Picture 6" descr="A map of the world with a circular diagram&#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9696216" name="Picture 6" descr="A map of the world with a circular diagram&#10;&#10;AI-generated content may be incorrect."/>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5943600" cy="5943600"/>
                    </a:xfrm>
                    <a:prstGeom prst="rect">
                      <a:avLst/>
                    </a:prstGeom>
                    <a:noFill/>
                    <a:ln>
                      <a:noFill/>
                    </a:ln>
                  </pic:spPr>
                </pic:pic>
              </a:graphicData>
            </a:graphic>
          </wp:inline>
        </w:drawing>
      </w:r>
    </w:p>
    <w:p w14:paraId="202ACA38" w14:textId="32134A4F" w:rsidR="004C27F8" w:rsidRPr="007437A3" w:rsidRDefault="004C27F8" w:rsidP="007437A3">
      <w:pPr>
        <w:spacing w:before="100" w:beforeAutospacing="1" w:after="100" w:afterAutospacing="1" w:line="240" w:lineRule="auto"/>
        <w:contextualSpacing/>
        <w:jc w:val="both"/>
        <w:rPr>
          <w:rFonts w:ascii="Lato" w:eastAsia="Times New Roman" w:hAnsi="Lato" w:cs="Times New Roman"/>
          <w:b/>
          <w:bCs/>
          <w:kern w:val="0"/>
          <w:sz w:val="24"/>
          <w:szCs w:val="24"/>
          <w14:ligatures w14:val="none"/>
        </w:rPr>
      </w:pPr>
    </w:p>
    <w:p w14:paraId="69834205" w14:textId="31601B97" w:rsidR="001854C1" w:rsidRDefault="001854C1" w:rsidP="006278D2">
      <w:pPr>
        <w:spacing w:before="100" w:beforeAutospacing="1" w:after="100" w:afterAutospacing="1" w:line="240" w:lineRule="auto"/>
        <w:contextualSpacing/>
        <w:jc w:val="both"/>
        <w:rPr>
          <w:rFonts w:ascii="Lato" w:eastAsia="Times New Roman" w:hAnsi="Lato" w:cs="Times New Roman"/>
          <w:b/>
          <w:bCs/>
          <w:kern w:val="0"/>
          <w:sz w:val="24"/>
          <w:szCs w:val="24"/>
          <w14:ligatures w14:val="none"/>
        </w:rPr>
      </w:pPr>
    </w:p>
    <w:p w14:paraId="13EADBB5" w14:textId="77777777" w:rsidR="00B66147" w:rsidRDefault="00B66147" w:rsidP="00520EC0">
      <w:pPr>
        <w:spacing w:before="100" w:beforeAutospacing="1" w:after="100" w:afterAutospacing="1" w:line="240" w:lineRule="auto"/>
        <w:contextualSpacing/>
        <w:rPr>
          <w:rFonts w:ascii="Lato" w:eastAsia="Times New Roman" w:hAnsi="Lato" w:cs="Times New Roman"/>
          <w:kern w:val="0"/>
          <w:sz w:val="24"/>
          <w:szCs w:val="24"/>
          <w14:ligatures w14:val="none"/>
        </w:rPr>
      </w:pPr>
    </w:p>
    <w:p w14:paraId="5C61EB62" w14:textId="5A9D4A40" w:rsidR="002E0930" w:rsidRDefault="002E0930" w:rsidP="00520EC0">
      <w:pPr>
        <w:spacing w:before="100" w:beforeAutospacing="1" w:after="100" w:afterAutospacing="1" w:line="240" w:lineRule="auto"/>
        <w:contextualSpacing/>
        <w:rPr>
          <w:rFonts w:ascii="Lato" w:eastAsia="Times New Roman" w:hAnsi="Lato" w:cs="Times New Roman"/>
          <w:kern w:val="0"/>
          <w:sz w:val="24"/>
          <w:szCs w:val="24"/>
          <w14:ligatures w14:val="none"/>
        </w:rPr>
      </w:pPr>
    </w:p>
    <w:p w14:paraId="062231FB" w14:textId="77777777" w:rsidR="00B66147" w:rsidRDefault="00B66147" w:rsidP="0092121C">
      <w:pPr>
        <w:shd w:val="clear" w:color="auto" w:fill="FFFFFF"/>
        <w:spacing w:before="100" w:beforeAutospacing="1" w:after="100" w:afterAutospacing="1" w:line="240" w:lineRule="auto"/>
        <w:contextualSpacing/>
        <w:outlineLvl w:val="2"/>
        <w:rPr>
          <w:rFonts w:ascii="Lato" w:eastAsia="Times New Roman" w:hAnsi="Lato" w:cs="Times New Roman"/>
          <w:color w:val="333333"/>
          <w:kern w:val="0"/>
          <w:sz w:val="24"/>
          <w:szCs w:val="24"/>
          <w14:ligatures w14:val="none"/>
        </w:rPr>
      </w:pPr>
    </w:p>
    <w:p w14:paraId="7790A989" w14:textId="77777777" w:rsidR="00E907DF" w:rsidRDefault="00E907DF" w:rsidP="0092121C">
      <w:pPr>
        <w:shd w:val="clear" w:color="auto" w:fill="FFFFFF"/>
        <w:spacing w:before="100" w:beforeAutospacing="1" w:after="100" w:afterAutospacing="1" w:line="240" w:lineRule="auto"/>
        <w:contextualSpacing/>
        <w:outlineLvl w:val="2"/>
        <w:rPr>
          <w:rFonts w:ascii="Lato" w:eastAsia="Times New Roman" w:hAnsi="Lato" w:cs="Times New Roman"/>
          <w:color w:val="333333"/>
          <w:kern w:val="0"/>
          <w:sz w:val="24"/>
          <w:szCs w:val="24"/>
          <w14:ligatures w14:val="none"/>
        </w:rPr>
      </w:pPr>
    </w:p>
    <w:p w14:paraId="312927CB" w14:textId="77777777" w:rsidR="00E907DF" w:rsidRDefault="00E907DF" w:rsidP="0092121C">
      <w:pPr>
        <w:shd w:val="clear" w:color="auto" w:fill="FFFFFF"/>
        <w:spacing w:before="100" w:beforeAutospacing="1" w:after="100" w:afterAutospacing="1" w:line="240" w:lineRule="auto"/>
        <w:contextualSpacing/>
        <w:outlineLvl w:val="2"/>
        <w:rPr>
          <w:rFonts w:ascii="Lato" w:eastAsia="Times New Roman" w:hAnsi="Lato" w:cs="Times New Roman"/>
          <w:color w:val="333333"/>
          <w:kern w:val="0"/>
          <w:sz w:val="24"/>
          <w:szCs w:val="24"/>
          <w14:ligatures w14:val="none"/>
        </w:rPr>
      </w:pPr>
    </w:p>
    <w:p w14:paraId="5263FFD4" w14:textId="6C7ABD7E" w:rsidR="0009288E" w:rsidRDefault="00260BF4" w:rsidP="0052534C">
      <w:pPr>
        <w:contextualSpacing/>
        <w:rPr>
          <w:rFonts w:ascii="Lato" w:eastAsia="Times New Roman" w:hAnsi="Lato" w:cs="Times New Roman"/>
          <w:b/>
          <w:bCs/>
          <w:kern w:val="0"/>
          <w:sz w:val="27"/>
          <w:szCs w:val="27"/>
          <w14:ligatures w14:val="none"/>
        </w:rPr>
      </w:pPr>
      <w:r>
        <w:rPr>
          <w:rFonts w:ascii="Lato" w:eastAsia="Times New Roman" w:hAnsi="Lato" w:cs="Times New Roman"/>
          <w:b/>
          <w:bCs/>
          <w:kern w:val="0"/>
          <w:sz w:val="27"/>
          <w:szCs w:val="27"/>
          <w14:ligatures w14:val="none"/>
        </w:rPr>
        <w:lastRenderedPageBreak/>
        <w:t>The MRBB’s strategic directions are:</w:t>
      </w:r>
    </w:p>
    <w:p w14:paraId="4EA2A22F" w14:textId="77777777" w:rsidR="00902365" w:rsidRPr="00E248C2" w:rsidRDefault="00902365" w:rsidP="0052534C">
      <w:pPr>
        <w:contextualSpacing/>
        <w:rPr>
          <w:rFonts w:ascii="Lato" w:eastAsia="Times New Roman" w:hAnsi="Lato" w:cs="Times New Roman"/>
          <w:b/>
          <w:bCs/>
          <w:kern w:val="0"/>
          <w:sz w:val="27"/>
          <w:szCs w:val="27"/>
          <w14:ligatures w14:val="none"/>
        </w:rPr>
      </w:pPr>
    </w:p>
    <w:p w14:paraId="6A763238" w14:textId="77777777" w:rsidR="00BB51E5" w:rsidRDefault="00BB51E5" w:rsidP="0052534C">
      <w:pPr>
        <w:contextualSpacing/>
        <w:rPr>
          <w:rFonts w:ascii="Lato" w:eastAsia="Times New Roman" w:hAnsi="Lato" w:cs="Times New Roman"/>
          <w:b/>
          <w:bCs/>
          <w:kern w:val="0"/>
          <w:sz w:val="24"/>
          <w:szCs w:val="24"/>
          <w14:ligatures w14:val="none"/>
        </w:rPr>
      </w:pPr>
    </w:p>
    <w:p w14:paraId="1525CCDC" w14:textId="523B2261" w:rsidR="00260BF4" w:rsidRDefault="00260BF4" w:rsidP="0052534C">
      <w:pPr>
        <w:contextualSpacing/>
        <w:rPr>
          <w:rFonts w:ascii="Lato" w:eastAsia="Times New Roman" w:hAnsi="Lato" w:cs="Times New Roman"/>
          <w:b/>
          <w:bCs/>
          <w:kern w:val="0"/>
          <w:sz w:val="24"/>
          <w:szCs w:val="24"/>
          <w14:ligatures w14:val="none"/>
        </w:rPr>
        <w:sectPr w:rsidR="00260BF4" w:rsidSect="002252B8">
          <w:headerReference w:type="even" r:id="rId19"/>
          <w:headerReference w:type="default" r:id="rId20"/>
          <w:footerReference w:type="even" r:id="rId21"/>
          <w:footerReference w:type="default" r:id="rId22"/>
          <w:headerReference w:type="first" r:id="rId23"/>
          <w:footerReference w:type="first" r:id="rId24"/>
          <w:type w:val="continuous"/>
          <w:pgSz w:w="12240" w:h="15840"/>
          <w:pgMar w:top="1440" w:right="1440" w:bottom="1440" w:left="1440" w:header="720" w:footer="720" w:gutter="0"/>
          <w:cols w:space="720"/>
          <w:docGrid w:linePitch="360"/>
        </w:sectPr>
      </w:pPr>
    </w:p>
    <w:p w14:paraId="325E8FD4" w14:textId="071B682A" w:rsidR="000E556A" w:rsidRPr="00902365" w:rsidRDefault="009834AC" w:rsidP="00902365">
      <w:pPr>
        <w:pStyle w:val="ListParagraph"/>
        <w:numPr>
          <w:ilvl w:val="0"/>
          <w:numId w:val="39"/>
        </w:numPr>
        <w:rPr>
          <w:rFonts w:ascii="Lato" w:eastAsia="Times New Roman" w:hAnsi="Lato" w:cs="Times New Roman"/>
          <w:b/>
          <w:bCs/>
          <w:kern w:val="0"/>
          <w:sz w:val="27"/>
          <w:szCs w:val="27"/>
          <w14:ligatures w14:val="none"/>
        </w:rPr>
      </w:pPr>
      <w:r w:rsidRPr="00902365">
        <w:rPr>
          <w:rFonts w:ascii="Lato" w:eastAsia="Times New Roman" w:hAnsi="Lato" w:cs="Times New Roman"/>
          <w:b/>
          <w:bCs/>
          <w:kern w:val="0"/>
          <w:sz w:val="27"/>
          <w:szCs w:val="27"/>
          <w14:ligatures w14:val="none"/>
        </w:rPr>
        <w:t xml:space="preserve">Strategy for </w:t>
      </w:r>
      <w:r w:rsidR="000E556A" w:rsidRPr="00902365">
        <w:rPr>
          <w:rFonts w:ascii="Lato" w:eastAsia="Times New Roman" w:hAnsi="Lato" w:cs="Times New Roman"/>
          <w:b/>
          <w:bCs/>
          <w:kern w:val="0"/>
          <w:sz w:val="27"/>
          <w:szCs w:val="27"/>
          <w14:ligatures w14:val="none"/>
        </w:rPr>
        <w:t>Reconciliation</w:t>
      </w:r>
    </w:p>
    <w:p w14:paraId="513E7341" w14:textId="7131C0DA" w:rsidR="00900487" w:rsidRPr="00900487" w:rsidRDefault="00862C4E" w:rsidP="0052534C">
      <w:pPr>
        <w:autoSpaceDE w:val="0"/>
        <w:autoSpaceDN w:val="0"/>
        <w:adjustRightInd w:val="0"/>
        <w:spacing w:after="0" w:line="240" w:lineRule="auto"/>
        <w:contextualSpacing/>
        <w:rPr>
          <w:rFonts w:ascii="Lato" w:hAnsi="Lato" w:cs="Calibri"/>
          <w:color w:val="000000"/>
          <w:kern w:val="0"/>
          <w:sz w:val="24"/>
          <w:szCs w:val="24"/>
        </w:rPr>
      </w:pPr>
      <w:r>
        <w:rPr>
          <w:rFonts w:ascii="Lato" w:hAnsi="Lato" w:cs="Calibri"/>
          <w:b/>
          <w:bCs/>
          <w:color w:val="000000"/>
          <w:kern w:val="0"/>
          <w:sz w:val="24"/>
          <w:szCs w:val="24"/>
        </w:rPr>
        <w:t>Strategically</w:t>
      </w:r>
      <w:r w:rsidRPr="00915F96">
        <w:rPr>
          <w:rFonts w:ascii="Lato" w:hAnsi="Lato" w:cs="Calibri"/>
          <w:b/>
          <w:bCs/>
          <w:color w:val="000000"/>
          <w:kern w:val="0"/>
          <w:sz w:val="24"/>
          <w:szCs w:val="24"/>
        </w:rPr>
        <w:t xml:space="preserve"> a</w:t>
      </w:r>
      <w:r w:rsidR="00900487" w:rsidRPr="00915F96">
        <w:rPr>
          <w:rFonts w:ascii="Lato" w:hAnsi="Lato" w:cs="Calibri"/>
          <w:b/>
          <w:bCs/>
          <w:color w:val="000000"/>
          <w:kern w:val="0"/>
          <w:sz w:val="24"/>
          <w:szCs w:val="24"/>
        </w:rPr>
        <w:t>dvance reconciliation</w:t>
      </w:r>
      <w:r w:rsidR="00900487" w:rsidRPr="00900487">
        <w:rPr>
          <w:rFonts w:ascii="Lato" w:hAnsi="Lato" w:cs="Calibri"/>
          <w:color w:val="000000"/>
          <w:kern w:val="0"/>
          <w:sz w:val="24"/>
          <w:szCs w:val="24"/>
        </w:rPr>
        <w:t xml:space="preserve"> through meaningful work of the </w:t>
      </w:r>
      <w:r w:rsidR="00283524">
        <w:rPr>
          <w:rFonts w:ascii="Lato" w:hAnsi="Lato" w:cs="Calibri"/>
          <w:color w:val="000000"/>
          <w:kern w:val="0"/>
          <w:sz w:val="24"/>
          <w:szCs w:val="24"/>
        </w:rPr>
        <w:t>MRBB</w:t>
      </w:r>
      <w:r w:rsidR="00900487" w:rsidRPr="00900487">
        <w:rPr>
          <w:rFonts w:ascii="Lato" w:hAnsi="Lato" w:cs="Calibri"/>
          <w:color w:val="000000"/>
          <w:kern w:val="0"/>
          <w:sz w:val="24"/>
          <w:szCs w:val="24"/>
        </w:rPr>
        <w:t xml:space="preserve">, by aligning and modernizing governance, and through braiding </w:t>
      </w:r>
      <w:r w:rsidR="00900487" w:rsidRPr="000653D5">
        <w:rPr>
          <w:rFonts w:ascii="Lato" w:hAnsi="Lato" w:cs="Calibri"/>
          <w:color w:val="000000"/>
          <w:kern w:val="0"/>
          <w:sz w:val="24"/>
          <w:szCs w:val="24"/>
        </w:rPr>
        <w:t>multiple</w:t>
      </w:r>
      <w:r w:rsidR="00900487" w:rsidRPr="00900487">
        <w:rPr>
          <w:rFonts w:ascii="Lato" w:hAnsi="Lato" w:cs="Calibri"/>
          <w:color w:val="000000"/>
          <w:kern w:val="0"/>
          <w:sz w:val="24"/>
          <w:szCs w:val="24"/>
        </w:rPr>
        <w:t xml:space="preserve"> knowledge systems. </w:t>
      </w:r>
    </w:p>
    <w:p w14:paraId="0A1B99B2" w14:textId="77777777" w:rsidR="00900487" w:rsidRPr="00900487" w:rsidRDefault="00900487" w:rsidP="0052534C">
      <w:pPr>
        <w:autoSpaceDE w:val="0"/>
        <w:autoSpaceDN w:val="0"/>
        <w:adjustRightInd w:val="0"/>
        <w:spacing w:after="0" w:line="240" w:lineRule="auto"/>
        <w:contextualSpacing/>
        <w:rPr>
          <w:rFonts w:ascii="Lato" w:hAnsi="Lato" w:cs="Calibri"/>
          <w:color w:val="000000"/>
          <w:kern w:val="0"/>
          <w:sz w:val="24"/>
          <w:szCs w:val="24"/>
        </w:rPr>
      </w:pPr>
    </w:p>
    <w:p w14:paraId="5FE3E58E" w14:textId="77777777" w:rsidR="00900487" w:rsidRPr="00900487" w:rsidRDefault="00900487" w:rsidP="0052534C">
      <w:pPr>
        <w:autoSpaceDE w:val="0"/>
        <w:autoSpaceDN w:val="0"/>
        <w:adjustRightInd w:val="0"/>
        <w:spacing w:after="0" w:line="240" w:lineRule="auto"/>
        <w:contextualSpacing/>
        <w:rPr>
          <w:rFonts w:ascii="Lato" w:hAnsi="Lato" w:cs="Calibri"/>
          <w:color w:val="000000"/>
          <w:kern w:val="0"/>
          <w:sz w:val="24"/>
          <w:szCs w:val="24"/>
        </w:rPr>
      </w:pPr>
      <w:r w:rsidRPr="00900487">
        <w:rPr>
          <w:rFonts w:ascii="Lato" w:hAnsi="Lato" w:cs="Calibri"/>
          <w:b/>
          <w:bCs/>
          <w:color w:val="000000"/>
          <w:kern w:val="0"/>
          <w:sz w:val="24"/>
          <w:szCs w:val="24"/>
        </w:rPr>
        <w:t>What do we gain by working together</w:t>
      </w:r>
      <w:r w:rsidRPr="00900487">
        <w:rPr>
          <w:rFonts w:ascii="Lato" w:hAnsi="Lato" w:cs="Calibri"/>
          <w:color w:val="000000"/>
          <w:kern w:val="0"/>
          <w:sz w:val="24"/>
          <w:szCs w:val="24"/>
        </w:rPr>
        <w:t xml:space="preserve">: </w:t>
      </w:r>
    </w:p>
    <w:p w14:paraId="42E9C06E" w14:textId="347E465A" w:rsidR="003748D9" w:rsidRDefault="003748D9" w:rsidP="003748D9">
      <w:pPr>
        <w:pStyle w:val="ListParagraph"/>
        <w:numPr>
          <w:ilvl w:val="0"/>
          <w:numId w:val="13"/>
        </w:numPr>
        <w:autoSpaceDE w:val="0"/>
        <w:autoSpaceDN w:val="0"/>
        <w:adjustRightInd w:val="0"/>
        <w:spacing w:after="0" w:line="240" w:lineRule="auto"/>
        <w:ind w:left="360"/>
        <w:rPr>
          <w:rFonts w:ascii="Lato" w:hAnsi="Lato" w:cs="Calibri"/>
          <w:color w:val="000000"/>
          <w:kern w:val="0"/>
          <w:sz w:val="24"/>
          <w:szCs w:val="24"/>
        </w:rPr>
      </w:pPr>
      <w:r w:rsidRPr="003748D9">
        <w:rPr>
          <w:rFonts w:ascii="Lato" w:hAnsi="Lato" w:cs="Calibri"/>
          <w:color w:val="000000"/>
          <w:kern w:val="0"/>
          <w:sz w:val="24"/>
          <w:szCs w:val="24"/>
        </w:rPr>
        <w:t xml:space="preserve">We </w:t>
      </w:r>
      <w:r w:rsidR="00BE2FEB">
        <w:rPr>
          <w:rFonts w:ascii="Lato" w:hAnsi="Lato" w:cs="Calibri"/>
          <w:color w:val="000000"/>
          <w:kern w:val="0"/>
          <w:sz w:val="24"/>
          <w:szCs w:val="24"/>
        </w:rPr>
        <w:t xml:space="preserve">will </w:t>
      </w:r>
      <w:r w:rsidRPr="003748D9">
        <w:rPr>
          <w:rFonts w:ascii="Lato" w:hAnsi="Lato" w:cs="Calibri"/>
          <w:color w:val="000000"/>
          <w:kern w:val="0"/>
          <w:sz w:val="24"/>
          <w:szCs w:val="24"/>
        </w:rPr>
        <w:t xml:space="preserve">collectively help governments move forward on the reconciliation spectrum.  Through working together, we help build trust and improve the relationship between all levels of government and Indigenous peoples. </w:t>
      </w:r>
    </w:p>
    <w:p w14:paraId="07C672B9" w14:textId="4CA97435" w:rsidR="003748D9" w:rsidRPr="000653D5" w:rsidRDefault="00BE2FEB" w:rsidP="003748D9">
      <w:pPr>
        <w:pStyle w:val="ListParagraph"/>
        <w:numPr>
          <w:ilvl w:val="0"/>
          <w:numId w:val="13"/>
        </w:numPr>
        <w:autoSpaceDE w:val="0"/>
        <w:autoSpaceDN w:val="0"/>
        <w:adjustRightInd w:val="0"/>
        <w:spacing w:after="0" w:line="240" w:lineRule="auto"/>
        <w:ind w:left="360"/>
        <w:rPr>
          <w:rFonts w:ascii="Lato" w:hAnsi="Lato" w:cs="Calibri"/>
          <w:color w:val="000000"/>
          <w:kern w:val="0"/>
          <w:sz w:val="24"/>
          <w:szCs w:val="24"/>
        </w:rPr>
      </w:pPr>
      <w:r>
        <w:rPr>
          <w:rFonts w:ascii="Lato" w:hAnsi="Lato" w:cs="Calibri"/>
          <w:color w:val="000000"/>
          <w:kern w:val="0"/>
          <w:sz w:val="24"/>
          <w:szCs w:val="24"/>
        </w:rPr>
        <w:t>Through m</w:t>
      </w:r>
      <w:r w:rsidR="003748D9" w:rsidRPr="000653D5">
        <w:rPr>
          <w:rFonts w:ascii="Lato" w:hAnsi="Lato" w:cs="Calibri"/>
          <w:color w:val="000000"/>
          <w:kern w:val="0"/>
          <w:sz w:val="24"/>
          <w:szCs w:val="24"/>
        </w:rPr>
        <w:t>oderniz</w:t>
      </w:r>
      <w:r>
        <w:rPr>
          <w:rFonts w:ascii="Lato" w:hAnsi="Lato" w:cs="Calibri"/>
          <w:color w:val="000000"/>
          <w:kern w:val="0"/>
          <w:sz w:val="24"/>
          <w:szCs w:val="24"/>
        </w:rPr>
        <w:t xml:space="preserve">ing </w:t>
      </w:r>
      <w:r w:rsidR="003748D9" w:rsidRPr="000653D5">
        <w:rPr>
          <w:rFonts w:ascii="Lato" w:hAnsi="Lato" w:cs="Calibri"/>
          <w:color w:val="000000"/>
          <w:kern w:val="0"/>
          <w:sz w:val="24"/>
          <w:szCs w:val="24"/>
        </w:rPr>
        <w:t xml:space="preserve">the </w:t>
      </w:r>
      <w:r w:rsidR="003748D9">
        <w:rPr>
          <w:rFonts w:ascii="Lato" w:hAnsi="Lato" w:cs="Calibri"/>
          <w:color w:val="000000"/>
          <w:kern w:val="0"/>
          <w:sz w:val="24"/>
          <w:szCs w:val="24"/>
        </w:rPr>
        <w:t>MRBB</w:t>
      </w:r>
      <w:r w:rsidR="003748D9" w:rsidRPr="000653D5">
        <w:rPr>
          <w:rFonts w:ascii="Lato" w:hAnsi="Lato" w:cs="Calibri"/>
          <w:color w:val="000000"/>
          <w:kern w:val="0"/>
          <w:sz w:val="24"/>
          <w:szCs w:val="24"/>
        </w:rPr>
        <w:t xml:space="preserve">’s governance to </w:t>
      </w:r>
      <w:r w:rsidR="003748D9">
        <w:rPr>
          <w:rFonts w:ascii="Lato" w:hAnsi="Lato" w:cs="Calibri"/>
          <w:color w:val="000000" w:themeColor="text1"/>
          <w:sz w:val="24"/>
          <w:szCs w:val="24"/>
        </w:rPr>
        <w:t>align with</w:t>
      </w:r>
      <w:r w:rsidR="003748D9" w:rsidRPr="000653D5">
        <w:rPr>
          <w:rFonts w:ascii="Lato" w:hAnsi="Lato" w:cs="Calibri"/>
          <w:color w:val="000000"/>
          <w:kern w:val="0"/>
          <w:sz w:val="24"/>
          <w:szCs w:val="24"/>
        </w:rPr>
        <w:t xml:space="preserve"> the United Nations Declaration on the Rights of Indigenous Peoples</w:t>
      </w:r>
      <w:r w:rsidR="003748D9">
        <w:rPr>
          <w:rFonts w:ascii="Lato" w:hAnsi="Lato" w:cs="Calibri"/>
          <w:color w:val="000000"/>
          <w:kern w:val="0"/>
          <w:sz w:val="24"/>
          <w:szCs w:val="24"/>
        </w:rPr>
        <w:t>,</w:t>
      </w:r>
      <w:r w:rsidR="003748D9" w:rsidRPr="000653D5">
        <w:rPr>
          <w:rFonts w:ascii="Lato" w:hAnsi="Lato" w:cs="Calibri"/>
          <w:color w:val="000000"/>
          <w:kern w:val="0"/>
          <w:sz w:val="24"/>
          <w:szCs w:val="24"/>
        </w:rPr>
        <w:t xml:space="preserve"> advance</w:t>
      </w:r>
      <w:r>
        <w:rPr>
          <w:rFonts w:ascii="Lato" w:hAnsi="Lato" w:cs="Calibri"/>
          <w:color w:val="000000"/>
          <w:kern w:val="0"/>
          <w:sz w:val="24"/>
          <w:szCs w:val="24"/>
        </w:rPr>
        <w:t>s</w:t>
      </w:r>
      <w:r w:rsidR="003748D9" w:rsidRPr="000653D5">
        <w:rPr>
          <w:rFonts w:ascii="Lato" w:hAnsi="Lato" w:cs="Calibri"/>
          <w:color w:val="000000"/>
          <w:kern w:val="0"/>
          <w:sz w:val="24"/>
          <w:szCs w:val="24"/>
        </w:rPr>
        <w:t xml:space="preserve"> reconciliation, and </w:t>
      </w:r>
      <w:r w:rsidR="003748D9">
        <w:rPr>
          <w:rFonts w:ascii="Lato" w:hAnsi="Lato" w:cs="Calibri"/>
          <w:color w:val="000000"/>
          <w:kern w:val="0"/>
          <w:sz w:val="24"/>
          <w:szCs w:val="24"/>
        </w:rPr>
        <w:t>help</w:t>
      </w:r>
      <w:r>
        <w:rPr>
          <w:rFonts w:ascii="Lato" w:hAnsi="Lato" w:cs="Calibri"/>
          <w:color w:val="000000"/>
          <w:kern w:val="0"/>
          <w:sz w:val="24"/>
          <w:szCs w:val="24"/>
        </w:rPr>
        <w:t>s</w:t>
      </w:r>
      <w:r w:rsidR="003748D9" w:rsidRPr="000653D5">
        <w:rPr>
          <w:rFonts w:ascii="Lato" w:hAnsi="Lato" w:cs="Calibri"/>
          <w:color w:val="000000"/>
          <w:kern w:val="0"/>
          <w:sz w:val="24"/>
          <w:szCs w:val="24"/>
        </w:rPr>
        <w:t xml:space="preserve"> ensure the status and rights of </w:t>
      </w:r>
      <w:r w:rsidRPr="000653D5">
        <w:rPr>
          <w:rFonts w:ascii="Lato" w:hAnsi="Lato" w:cs="Calibri"/>
          <w:color w:val="000000"/>
          <w:kern w:val="0"/>
          <w:sz w:val="24"/>
          <w:szCs w:val="24"/>
        </w:rPr>
        <w:t xml:space="preserve">Indigenous </w:t>
      </w:r>
      <w:r>
        <w:rPr>
          <w:rFonts w:ascii="Lato" w:hAnsi="Lato" w:cs="Calibri"/>
          <w:color w:val="000000" w:themeColor="text1"/>
          <w:sz w:val="24"/>
          <w:szCs w:val="24"/>
        </w:rPr>
        <w:t>peoples</w:t>
      </w:r>
      <w:r w:rsidR="003748D9">
        <w:rPr>
          <w:rFonts w:ascii="Lato" w:hAnsi="Lato"/>
          <w:color w:val="000000" w:themeColor="text1"/>
          <w:sz w:val="24"/>
        </w:rPr>
        <w:t xml:space="preserve"> </w:t>
      </w:r>
      <w:r w:rsidR="003748D9" w:rsidRPr="000653D5">
        <w:rPr>
          <w:rFonts w:ascii="Lato" w:hAnsi="Lato" w:cs="Calibri"/>
          <w:color w:val="000000"/>
          <w:kern w:val="0"/>
          <w:sz w:val="24"/>
          <w:szCs w:val="24"/>
        </w:rPr>
        <w:t xml:space="preserve">are upheld at the Mackenzie River basin scale. </w:t>
      </w:r>
    </w:p>
    <w:p w14:paraId="632BE511" w14:textId="519F2BA5" w:rsidR="003748D9" w:rsidRPr="000653D5" w:rsidRDefault="003748D9" w:rsidP="003748D9">
      <w:pPr>
        <w:pStyle w:val="ListParagraph"/>
        <w:numPr>
          <w:ilvl w:val="0"/>
          <w:numId w:val="14"/>
        </w:numPr>
        <w:autoSpaceDE w:val="0"/>
        <w:autoSpaceDN w:val="0"/>
        <w:adjustRightInd w:val="0"/>
        <w:spacing w:after="0" w:line="240" w:lineRule="auto"/>
        <w:ind w:left="360"/>
        <w:rPr>
          <w:rFonts w:ascii="Lato" w:hAnsi="Lato" w:cs="Calibri"/>
          <w:color w:val="000000"/>
          <w:kern w:val="0"/>
          <w:sz w:val="24"/>
          <w:szCs w:val="24"/>
        </w:rPr>
      </w:pPr>
      <w:r w:rsidRPr="00055DF9">
        <w:rPr>
          <w:rFonts w:ascii="Lato" w:hAnsi="Lato" w:cs="Calibri"/>
          <w:color w:val="000000"/>
          <w:kern w:val="0"/>
          <w:sz w:val="24"/>
          <w:szCs w:val="24"/>
        </w:rPr>
        <w:t>Ensur</w:t>
      </w:r>
      <w:r w:rsidR="00BE2FEB">
        <w:rPr>
          <w:rFonts w:ascii="Lato" w:hAnsi="Lato" w:cs="Calibri"/>
          <w:color w:val="000000"/>
          <w:kern w:val="0"/>
          <w:sz w:val="24"/>
          <w:szCs w:val="24"/>
        </w:rPr>
        <w:t>ing</w:t>
      </w:r>
      <w:r w:rsidRPr="000653D5">
        <w:rPr>
          <w:rFonts w:ascii="Lato" w:hAnsi="Lato" w:cs="Calibri"/>
          <w:color w:val="000000"/>
          <w:kern w:val="0"/>
          <w:sz w:val="24"/>
          <w:szCs w:val="24"/>
        </w:rPr>
        <w:t xml:space="preserve"> </w:t>
      </w:r>
      <w:r>
        <w:rPr>
          <w:rFonts w:ascii="Lato" w:hAnsi="Lato" w:cs="Calibri"/>
          <w:color w:val="000000"/>
          <w:kern w:val="0"/>
          <w:sz w:val="24"/>
          <w:szCs w:val="24"/>
        </w:rPr>
        <w:t xml:space="preserve">that </w:t>
      </w:r>
      <w:r w:rsidRPr="000653D5">
        <w:rPr>
          <w:rFonts w:ascii="Lato" w:hAnsi="Lato" w:cs="Calibri"/>
          <w:color w:val="000000"/>
          <w:kern w:val="0"/>
          <w:sz w:val="24"/>
          <w:szCs w:val="24"/>
        </w:rPr>
        <w:t xml:space="preserve">multiple knowledge systems are reflected </w:t>
      </w:r>
      <w:r>
        <w:rPr>
          <w:rFonts w:ascii="Lato" w:hAnsi="Lato" w:cs="Calibri"/>
          <w:color w:val="000000"/>
          <w:kern w:val="0"/>
          <w:sz w:val="24"/>
          <w:szCs w:val="24"/>
        </w:rPr>
        <w:t xml:space="preserve">in our actions and communications because diverse perspectives lead to more holistic understanding </w:t>
      </w:r>
      <w:r w:rsidRPr="000653D5">
        <w:rPr>
          <w:rFonts w:ascii="Lato" w:hAnsi="Lato" w:cs="Calibri"/>
          <w:color w:val="000000"/>
          <w:kern w:val="0"/>
          <w:sz w:val="24"/>
          <w:szCs w:val="24"/>
        </w:rPr>
        <w:t xml:space="preserve"> </w:t>
      </w:r>
    </w:p>
    <w:p w14:paraId="671D82FC" w14:textId="77777777" w:rsidR="00260BF4" w:rsidRDefault="00260BF4" w:rsidP="00260BF4">
      <w:pPr>
        <w:pStyle w:val="ListParagraph"/>
        <w:autoSpaceDE w:val="0"/>
        <w:autoSpaceDN w:val="0"/>
        <w:adjustRightInd w:val="0"/>
        <w:spacing w:after="0" w:line="240" w:lineRule="auto"/>
        <w:ind w:left="360"/>
        <w:rPr>
          <w:rFonts w:ascii="Lato" w:hAnsi="Lato" w:cs="Calibri"/>
          <w:color w:val="000000"/>
          <w:kern w:val="0"/>
          <w:sz w:val="24"/>
          <w:szCs w:val="24"/>
        </w:rPr>
      </w:pPr>
    </w:p>
    <w:p w14:paraId="3D1A00D4" w14:textId="77777777" w:rsidR="00260BF4" w:rsidRDefault="00260BF4" w:rsidP="00260BF4">
      <w:pPr>
        <w:pStyle w:val="ListParagraph"/>
        <w:autoSpaceDE w:val="0"/>
        <w:autoSpaceDN w:val="0"/>
        <w:adjustRightInd w:val="0"/>
        <w:spacing w:after="0" w:line="240" w:lineRule="auto"/>
        <w:ind w:left="360"/>
        <w:rPr>
          <w:rFonts w:ascii="Lato" w:hAnsi="Lato" w:cs="Calibri"/>
          <w:color w:val="000000"/>
          <w:kern w:val="0"/>
          <w:sz w:val="24"/>
          <w:szCs w:val="24"/>
        </w:rPr>
      </w:pPr>
    </w:p>
    <w:p w14:paraId="25FFB06B" w14:textId="7236D86F" w:rsidR="003748D9" w:rsidRPr="00E248C2" w:rsidRDefault="00BE2FEB" w:rsidP="003748D9">
      <w:pPr>
        <w:pStyle w:val="ListParagraph"/>
        <w:numPr>
          <w:ilvl w:val="0"/>
          <w:numId w:val="14"/>
        </w:numPr>
        <w:autoSpaceDE w:val="0"/>
        <w:autoSpaceDN w:val="0"/>
        <w:adjustRightInd w:val="0"/>
        <w:spacing w:after="0" w:line="240" w:lineRule="auto"/>
        <w:ind w:left="360"/>
        <w:rPr>
          <w:rFonts w:ascii="Lato" w:hAnsi="Lato" w:cs="Calibri"/>
          <w:color w:val="000000"/>
          <w:kern w:val="0"/>
          <w:sz w:val="24"/>
          <w:szCs w:val="24"/>
        </w:rPr>
      </w:pPr>
      <w:r>
        <w:rPr>
          <w:rFonts w:ascii="Lato" w:hAnsi="Lato" w:cs="Calibri"/>
          <w:color w:val="000000"/>
          <w:kern w:val="0"/>
          <w:sz w:val="24"/>
          <w:szCs w:val="24"/>
        </w:rPr>
        <w:t>We will s</w:t>
      </w:r>
      <w:r w:rsidR="003748D9" w:rsidRPr="00E248C2">
        <w:rPr>
          <w:rFonts w:ascii="Lato" w:hAnsi="Lato" w:cs="Calibri"/>
          <w:color w:val="000000"/>
          <w:kern w:val="0"/>
          <w:sz w:val="24"/>
          <w:szCs w:val="24"/>
        </w:rPr>
        <w:t>trive to embody a government</w:t>
      </w:r>
      <w:r w:rsidR="003748D9">
        <w:rPr>
          <w:rFonts w:ascii="Lato" w:hAnsi="Lato" w:cs="Calibri"/>
          <w:color w:val="000000"/>
          <w:kern w:val="0"/>
          <w:sz w:val="24"/>
          <w:szCs w:val="24"/>
        </w:rPr>
        <w:t>-</w:t>
      </w:r>
      <w:r w:rsidR="003748D9" w:rsidRPr="00E248C2">
        <w:rPr>
          <w:rFonts w:ascii="Lato" w:hAnsi="Lato" w:cs="Calibri"/>
          <w:color w:val="000000"/>
          <w:kern w:val="0"/>
          <w:sz w:val="24"/>
          <w:szCs w:val="24"/>
        </w:rPr>
        <w:t>to</w:t>
      </w:r>
      <w:r w:rsidR="003748D9">
        <w:rPr>
          <w:rFonts w:ascii="Lato" w:hAnsi="Lato" w:cs="Calibri"/>
          <w:color w:val="000000"/>
          <w:kern w:val="0"/>
          <w:sz w:val="24"/>
          <w:szCs w:val="24"/>
        </w:rPr>
        <w:t>-</w:t>
      </w:r>
      <w:r w:rsidR="003748D9" w:rsidRPr="00E248C2">
        <w:rPr>
          <w:rFonts w:ascii="Lato" w:hAnsi="Lato" w:cs="Calibri"/>
          <w:color w:val="000000"/>
          <w:kern w:val="0"/>
          <w:sz w:val="24"/>
          <w:szCs w:val="24"/>
        </w:rPr>
        <w:t>government-to-</w:t>
      </w:r>
      <w:r w:rsidR="00260BF4">
        <w:rPr>
          <w:rFonts w:ascii="Lato" w:hAnsi="Lato" w:cs="Calibri"/>
          <w:color w:val="000000"/>
          <w:kern w:val="0"/>
          <w:sz w:val="24"/>
          <w:szCs w:val="24"/>
        </w:rPr>
        <w:t>g</w:t>
      </w:r>
      <w:r w:rsidR="003748D9" w:rsidRPr="00E248C2">
        <w:rPr>
          <w:rFonts w:ascii="Lato" w:hAnsi="Lato" w:cs="Calibri"/>
          <w:color w:val="000000"/>
          <w:kern w:val="0"/>
          <w:sz w:val="24"/>
          <w:szCs w:val="24"/>
        </w:rPr>
        <w:t>overnment relationship</w:t>
      </w:r>
      <w:r w:rsidR="003748D9">
        <w:rPr>
          <w:rFonts w:ascii="Lato" w:hAnsi="Lato" w:cs="Calibri"/>
          <w:color w:val="000000"/>
          <w:kern w:val="0"/>
          <w:sz w:val="24"/>
          <w:szCs w:val="24"/>
        </w:rPr>
        <w:t xml:space="preserve"> with members and other governments</w:t>
      </w:r>
      <w:r w:rsidR="003748D9" w:rsidRPr="00E248C2">
        <w:rPr>
          <w:rFonts w:ascii="Lato" w:hAnsi="Lato" w:cs="Calibri"/>
          <w:color w:val="000000"/>
          <w:kern w:val="0"/>
          <w:sz w:val="24"/>
          <w:szCs w:val="24"/>
        </w:rPr>
        <w:t xml:space="preserve">.  </w:t>
      </w:r>
    </w:p>
    <w:p w14:paraId="3EFA7DDC" w14:textId="77777777" w:rsidR="003748D9" w:rsidRPr="00BE0A52" w:rsidRDefault="003748D9" w:rsidP="001A6B3A">
      <w:pPr>
        <w:autoSpaceDE w:val="0"/>
        <w:autoSpaceDN w:val="0"/>
        <w:adjustRightInd w:val="0"/>
        <w:spacing w:after="0" w:line="240" w:lineRule="auto"/>
        <w:rPr>
          <w:rFonts w:ascii="Lato" w:hAnsi="Lato" w:cs="Calibri"/>
          <w:color w:val="000000"/>
          <w:kern w:val="0"/>
          <w:sz w:val="24"/>
          <w:szCs w:val="24"/>
        </w:rPr>
      </w:pPr>
    </w:p>
    <w:p w14:paraId="780B1BD5" w14:textId="2ABB9933" w:rsidR="00C07BCC" w:rsidRPr="00BE0A52" w:rsidRDefault="00C07BCC" w:rsidP="0052534C">
      <w:pPr>
        <w:autoSpaceDE w:val="0"/>
        <w:autoSpaceDN w:val="0"/>
        <w:adjustRightInd w:val="0"/>
        <w:spacing w:after="0" w:line="240" w:lineRule="auto"/>
        <w:contextualSpacing/>
        <w:rPr>
          <w:rFonts w:ascii="Lato" w:hAnsi="Lato" w:cs="Calibri"/>
          <w:color w:val="000000"/>
          <w:kern w:val="0"/>
          <w:sz w:val="24"/>
          <w:szCs w:val="24"/>
        </w:rPr>
      </w:pPr>
      <w:r w:rsidRPr="00BE0A52">
        <w:rPr>
          <w:rFonts w:ascii="Lato" w:hAnsi="Lato" w:cs="Calibri"/>
          <w:b/>
          <w:bCs/>
          <w:color w:val="000000"/>
          <w:kern w:val="0"/>
          <w:sz w:val="24"/>
          <w:szCs w:val="24"/>
        </w:rPr>
        <w:t xml:space="preserve">Benefits </w:t>
      </w:r>
      <w:r w:rsidR="004F37B8">
        <w:rPr>
          <w:rFonts w:ascii="Lato" w:hAnsi="Lato" w:cs="Calibri"/>
          <w:b/>
          <w:bCs/>
          <w:color w:val="000000"/>
          <w:kern w:val="0"/>
          <w:sz w:val="24"/>
          <w:szCs w:val="24"/>
        </w:rPr>
        <w:t>of</w:t>
      </w:r>
      <w:r w:rsidRPr="00BE0A52">
        <w:rPr>
          <w:rFonts w:ascii="Lato" w:hAnsi="Lato" w:cs="Calibri"/>
          <w:b/>
          <w:bCs/>
          <w:color w:val="000000"/>
          <w:kern w:val="0"/>
          <w:sz w:val="24"/>
          <w:szCs w:val="24"/>
        </w:rPr>
        <w:t xml:space="preserve"> realizing strategy</w:t>
      </w:r>
      <w:r w:rsidRPr="00BE0A52">
        <w:rPr>
          <w:rFonts w:ascii="Lato" w:hAnsi="Lato" w:cs="Calibri"/>
          <w:color w:val="000000"/>
          <w:kern w:val="0"/>
          <w:sz w:val="24"/>
          <w:szCs w:val="24"/>
        </w:rPr>
        <w:t xml:space="preserve">: </w:t>
      </w:r>
    </w:p>
    <w:p w14:paraId="475ECE74" w14:textId="784E0F3C" w:rsidR="00C07BCC" w:rsidRPr="00C07BCC" w:rsidRDefault="00C07BCC" w:rsidP="0052534C">
      <w:pPr>
        <w:autoSpaceDE w:val="0"/>
        <w:autoSpaceDN w:val="0"/>
        <w:adjustRightInd w:val="0"/>
        <w:spacing w:after="0" w:line="240" w:lineRule="auto"/>
        <w:contextualSpacing/>
        <w:rPr>
          <w:rFonts w:ascii="Lato" w:hAnsi="Lato" w:cs="Calibri"/>
          <w:color w:val="000000"/>
          <w:kern w:val="0"/>
          <w:sz w:val="24"/>
          <w:szCs w:val="24"/>
        </w:rPr>
      </w:pPr>
      <w:r w:rsidRPr="00BE0A52">
        <w:rPr>
          <w:rFonts w:ascii="Lato" w:hAnsi="Lato" w:cs="Calibri"/>
          <w:color w:val="000000"/>
          <w:kern w:val="0"/>
          <w:sz w:val="24"/>
          <w:szCs w:val="24"/>
        </w:rPr>
        <w:t xml:space="preserve">Braiding knowledge systems means the work done by the MRBB is robust, pertinent, and reflective of the values of Indigenous </w:t>
      </w:r>
      <w:r w:rsidR="007373AD">
        <w:rPr>
          <w:rFonts w:ascii="Lato" w:hAnsi="Lato"/>
          <w:color w:val="000000" w:themeColor="text1"/>
          <w:sz w:val="24"/>
        </w:rPr>
        <w:t>peoples</w:t>
      </w:r>
      <w:r w:rsidR="007373AD" w:rsidRPr="00432F25">
        <w:rPr>
          <w:rFonts w:ascii="Lato" w:hAnsi="Lato"/>
          <w:color w:val="000000" w:themeColor="text1"/>
          <w:sz w:val="24"/>
        </w:rPr>
        <w:t xml:space="preserve"> </w:t>
      </w:r>
      <w:r w:rsidRPr="00BE0A52">
        <w:rPr>
          <w:rFonts w:ascii="Lato" w:hAnsi="Lato" w:cs="Calibri"/>
          <w:color w:val="000000"/>
          <w:kern w:val="0"/>
          <w:sz w:val="24"/>
          <w:szCs w:val="24"/>
        </w:rPr>
        <w:t xml:space="preserve">throughout the Mackenzie River Basin. </w:t>
      </w:r>
      <w:r w:rsidR="003F6696" w:rsidRPr="00BE0A52">
        <w:rPr>
          <w:rFonts w:ascii="Lato" w:hAnsi="Lato" w:cs="Calibri"/>
          <w:color w:val="000000"/>
          <w:kern w:val="0"/>
          <w:sz w:val="24"/>
          <w:szCs w:val="24"/>
        </w:rPr>
        <w:t xml:space="preserve"> The </w:t>
      </w:r>
      <w:r w:rsidR="00283524">
        <w:rPr>
          <w:rFonts w:ascii="Lato" w:hAnsi="Lato" w:cs="Calibri"/>
          <w:color w:val="000000"/>
          <w:kern w:val="0"/>
          <w:sz w:val="24"/>
          <w:szCs w:val="24"/>
        </w:rPr>
        <w:t>MRBB</w:t>
      </w:r>
      <w:r w:rsidR="003F6696" w:rsidRPr="00BE0A52">
        <w:rPr>
          <w:rFonts w:ascii="Lato" w:hAnsi="Lato" w:cs="Calibri"/>
          <w:color w:val="000000"/>
          <w:kern w:val="0"/>
          <w:sz w:val="24"/>
          <w:szCs w:val="24"/>
        </w:rPr>
        <w:t xml:space="preserve"> </w:t>
      </w:r>
      <w:r w:rsidR="00BE0A52" w:rsidRPr="00BE0A52">
        <w:rPr>
          <w:rFonts w:ascii="Lato" w:hAnsi="Lato" w:cs="Calibri"/>
          <w:color w:val="000000"/>
          <w:kern w:val="0"/>
          <w:sz w:val="24"/>
          <w:szCs w:val="24"/>
        </w:rPr>
        <w:t xml:space="preserve">serves as a leading example of co-governance that values and respects the views and contributions of </w:t>
      </w:r>
      <w:r w:rsidR="008C714D">
        <w:rPr>
          <w:rFonts w:ascii="Lato" w:hAnsi="Lato" w:cs="Calibri"/>
          <w:color w:val="000000"/>
          <w:kern w:val="0"/>
          <w:sz w:val="24"/>
          <w:szCs w:val="24"/>
        </w:rPr>
        <w:t>Indigenous governments and organizations</w:t>
      </w:r>
      <w:r w:rsidR="00BE0A52" w:rsidRPr="00BE0A52">
        <w:rPr>
          <w:rFonts w:ascii="Lato" w:hAnsi="Lato" w:cs="Calibri"/>
          <w:color w:val="000000"/>
          <w:kern w:val="0"/>
          <w:sz w:val="24"/>
          <w:szCs w:val="24"/>
        </w:rPr>
        <w:t xml:space="preserve">.  Environmental </w:t>
      </w:r>
      <w:r w:rsidR="7AB1FB19" w:rsidRPr="734CC2E8">
        <w:rPr>
          <w:rFonts w:ascii="Lato" w:hAnsi="Lato" w:cs="Calibri"/>
          <w:color w:val="000000" w:themeColor="text1"/>
          <w:sz w:val="24"/>
          <w:szCs w:val="24"/>
        </w:rPr>
        <w:t>tracking</w:t>
      </w:r>
      <w:r w:rsidR="00C531F9" w:rsidRPr="7C109F8A">
        <w:rPr>
          <w:rFonts w:ascii="Lato" w:hAnsi="Lato" w:cs="Calibri"/>
          <w:color w:val="000000" w:themeColor="text1"/>
          <w:sz w:val="24"/>
          <w:szCs w:val="24"/>
        </w:rPr>
        <w:t xml:space="preserve">, </w:t>
      </w:r>
      <w:r w:rsidR="00BE0A52" w:rsidRPr="00BE0A52">
        <w:rPr>
          <w:rFonts w:ascii="Lato" w:hAnsi="Lato" w:cs="Calibri"/>
          <w:color w:val="000000"/>
          <w:kern w:val="0"/>
          <w:sz w:val="24"/>
          <w:szCs w:val="24"/>
        </w:rPr>
        <w:t xml:space="preserve">issues and potential solutions are considered from </w:t>
      </w:r>
      <w:r w:rsidR="000E1DDE" w:rsidRPr="00BE0A52">
        <w:rPr>
          <w:rFonts w:ascii="Lato" w:hAnsi="Lato" w:cs="Calibri"/>
          <w:color w:val="000000"/>
          <w:kern w:val="0"/>
          <w:sz w:val="24"/>
          <w:szCs w:val="24"/>
        </w:rPr>
        <w:t>an</w:t>
      </w:r>
      <w:r w:rsidR="00BE0A52" w:rsidRPr="00BE0A52">
        <w:rPr>
          <w:rFonts w:ascii="Lato" w:hAnsi="Lato" w:cs="Calibri"/>
          <w:color w:val="000000"/>
          <w:kern w:val="0"/>
          <w:sz w:val="24"/>
          <w:szCs w:val="24"/>
        </w:rPr>
        <w:t xml:space="preserve"> </w:t>
      </w:r>
      <w:r w:rsidR="005D108C">
        <w:rPr>
          <w:rFonts w:ascii="Lato" w:hAnsi="Lato" w:cs="Calibri"/>
          <w:color w:val="000000"/>
          <w:kern w:val="0"/>
          <w:sz w:val="24"/>
          <w:szCs w:val="24"/>
        </w:rPr>
        <w:t xml:space="preserve">broad </w:t>
      </w:r>
      <w:r w:rsidR="00BE0A52" w:rsidRPr="00BE0A52">
        <w:rPr>
          <w:rFonts w:ascii="Lato" w:hAnsi="Lato" w:cs="Calibri"/>
          <w:color w:val="000000"/>
          <w:kern w:val="0"/>
          <w:sz w:val="24"/>
          <w:szCs w:val="24"/>
        </w:rPr>
        <w:t xml:space="preserve">ecological perspective.  </w:t>
      </w:r>
    </w:p>
    <w:p w14:paraId="19D894DC" w14:textId="77777777" w:rsidR="00BB674C" w:rsidRDefault="00BB674C" w:rsidP="0052534C">
      <w:pPr>
        <w:pStyle w:val="Default"/>
        <w:contextualSpacing/>
        <w:jc w:val="both"/>
        <w:rPr>
          <w:rFonts w:ascii="Lato" w:hAnsi="Lato" w:cs="Calibri"/>
          <w:b/>
          <w:bCs/>
        </w:rPr>
      </w:pPr>
    </w:p>
    <w:p w14:paraId="28A165A6" w14:textId="77777777" w:rsidR="003A7C2B" w:rsidRDefault="003A7C2B" w:rsidP="0052534C">
      <w:pPr>
        <w:pStyle w:val="Default"/>
        <w:contextualSpacing/>
        <w:jc w:val="both"/>
        <w:rPr>
          <w:rFonts w:ascii="Lato" w:hAnsi="Lato" w:cs="Calibri"/>
          <w:b/>
          <w:bCs/>
        </w:rPr>
      </w:pPr>
    </w:p>
    <w:p w14:paraId="249A0DDF" w14:textId="77777777" w:rsidR="003A7C2B" w:rsidRDefault="003A7C2B" w:rsidP="003A7C2B">
      <w:pPr>
        <w:pStyle w:val="Default"/>
        <w:keepNext/>
        <w:contextualSpacing/>
        <w:jc w:val="both"/>
      </w:pPr>
      <w:r w:rsidRPr="00E248F9">
        <w:rPr>
          <w:noProof/>
        </w:rPr>
        <w:drawing>
          <wp:inline distT="0" distB="0" distL="0" distR="0" wp14:anchorId="109D0FDC" wp14:editId="324B480E">
            <wp:extent cx="2705100" cy="1803400"/>
            <wp:effectExtent l="0" t="0" r="0" b="6350"/>
            <wp:docPr id="1350261970" name="Picture 1" descr="A group of people on a boa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50261970" name="Picture 1" descr="A group of people on a boat&#10;&#10;Description automatically generated"/>
                    <pic:cNvPicPr>
                      <a:picLocks noChangeAspect="1"/>
                    </pic:cNvPicPr>
                  </pic:nvPicPr>
                  <pic:blipFill>
                    <a:blip r:embed="rId25" cstate="print">
                      <a:extLst>
                        <a:ext uri="{28A0092B-C50C-407E-A947-70E740481C1C}">
                          <a14:useLocalDpi xmlns:a14="http://schemas.microsoft.com/office/drawing/2010/main" val="0"/>
                        </a:ext>
                      </a:extLst>
                    </a:blip>
                    <a:stretch>
                      <a:fillRect/>
                    </a:stretch>
                  </pic:blipFill>
                  <pic:spPr>
                    <a:xfrm>
                      <a:off x="0" y="0"/>
                      <a:ext cx="2705100" cy="1803400"/>
                    </a:xfrm>
                    <a:prstGeom prst="rect">
                      <a:avLst/>
                    </a:prstGeom>
                  </pic:spPr>
                </pic:pic>
              </a:graphicData>
            </a:graphic>
          </wp:inline>
        </w:drawing>
      </w:r>
    </w:p>
    <w:p w14:paraId="0AEF40D6" w14:textId="6309F230" w:rsidR="003A7C2B" w:rsidRDefault="003A7C2B" w:rsidP="003A7C2B">
      <w:pPr>
        <w:pStyle w:val="Caption"/>
        <w:jc w:val="both"/>
        <w:rPr>
          <w:rFonts w:ascii="Lato" w:hAnsi="Lato" w:cs="Calibri"/>
          <w:b/>
          <w:bCs/>
        </w:rPr>
        <w:sectPr w:rsidR="003A7C2B" w:rsidSect="002252B8">
          <w:type w:val="continuous"/>
          <w:pgSz w:w="12240" w:h="15840"/>
          <w:pgMar w:top="1440" w:right="1440" w:bottom="1440" w:left="1440" w:header="720" w:footer="720" w:gutter="0"/>
          <w:cols w:num="2" w:space="720"/>
          <w:docGrid w:linePitch="360"/>
        </w:sectPr>
      </w:pPr>
      <w:r>
        <w:t xml:space="preserve">Figure </w:t>
      </w:r>
      <w:fldSimple w:instr=" SEQ Figure \* ARABIC ">
        <w:r>
          <w:rPr>
            <w:noProof/>
          </w:rPr>
          <w:t>1</w:t>
        </w:r>
      </w:fldSimple>
      <w:r>
        <w:t>: Elders from Fort Chipewyan Note: all photos by N. Stiller (place holders)</w:t>
      </w:r>
    </w:p>
    <w:p w14:paraId="3A1B5461" w14:textId="77777777" w:rsidR="0050780B" w:rsidRDefault="0050780B" w:rsidP="0052534C">
      <w:pPr>
        <w:pStyle w:val="Default"/>
        <w:contextualSpacing/>
        <w:jc w:val="both"/>
        <w:rPr>
          <w:rFonts w:ascii="Lato" w:hAnsi="Lato" w:cs="Calibri"/>
          <w:b/>
          <w:bCs/>
        </w:rPr>
        <w:sectPr w:rsidR="0050780B" w:rsidSect="002252B8">
          <w:type w:val="continuous"/>
          <w:pgSz w:w="12240" w:h="15840"/>
          <w:pgMar w:top="1440" w:right="1440" w:bottom="1440" w:left="1440" w:header="720" w:footer="720" w:gutter="0"/>
          <w:cols w:space="720"/>
          <w:docGrid w:linePitch="360"/>
        </w:sectPr>
      </w:pPr>
    </w:p>
    <w:p w14:paraId="39874318" w14:textId="77777777" w:rsidR="002252B8" w:rsidRDefault="004027FF" w:rsidP="004027FF">
      <w:pPr>
        <w:rPr>
          <w:rFonts w:ascii="Lato" w:hAnsi="Lato" w:cs="Calibri"/>
          <w:b/>
          <w:bCs/>
        </w:rPr>
        <w:sectPr w:rsidR="002252B8" w:rsidSect="002252B8">
          <w:type w:val="continuous"/>
          <w:pgSz w:w="12240" w:h="15840"/>
          <w:pgMar w:top="1440" w:right="1440" w:bottom="1440" w:left="1440" w:header="720" w:footer="720" w:gutter="0"/>
          <w:cols w:space="720"/>
          <w:docGrid w:linePitch="360"/>
        </w:sectPr>
      </w:pPr>
      <w:r>
        <w:rPr>
          <w:rFonts w:ascii="Lato" w:hAnsi="Lato" w:cs="Calibri"/>
          <w:b/>
          <w:bCs/>
        </w:rPr>
        <w:br w:type="page"/>
      </w:r>
    </w:p>
    <w:p w14:paraId="2E1B1964" w14:textId="5075B4FA" w:rsidR="0036198B" w:rsidRDefault="0036198B" w:rsidP="004027FF">
      <w:pPr>
        <w:rPr>
          <w:rFonts w:ascii="Lato" w:hAnsi="Lato" w:cs="Calibri"/>
          <w:b/>
          <w:bCs/>
        </w:rPr>
      </w:pPr>
      <w:r w:rsidRPr="00375615">
        <w:rPr>
          <w:rFonts w:ascii="Lato" w:hAnsi="Lato"/>
          <w:noProof/>
        </w:rPr>
        <w:lastRenderedPageBreak/>
        <w:drawing>
          <wp:inline distT="0" distB="0" distL="0" distR="0" wp14:anchorId="4EACCB5D" wp14:editId="65738F1A">
            <wp:extent cx="2743200" cy="1828800"/>
            <wp:effectExtent l="0" t="0" r="0" b="0"/>
            <wp:docPr id="139741237" name="Picture 1" descr="A beaver in the wa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741237" name="Picture 1" descr="A beaver in the water&#10;&#10;Description automatically generated"/>
                    <pic:cNvPicPr/>
                  </pic:nvPicPr>
                  <pic:blipFill>
                    <a:blip r:embed="rId26" cstate="print">
                      <a:extLst>
                        <a:ext uri="{28A0092B-C50C-407E-A947-70E740481C1C}">
                          <a14:useLocalDpi xmlns:a14="http://schemas.microsoft.com/office/drawing/2010/main" val="0"/>
                        </a:ext>
                      </a:extLst>
                    </a:blip>
                    <a:stretch>
                      <a:fillRect/>
                    </a:stretch>
                  </pic:blipFill>
                  <pic:spPr>
                    <a:xfrm>
                      <a:off x="0" y="0"/>
                      <a:ext cx="2743200" cy="1866900"/>
                    </a:xfrm>
                    <a:prstGeom prst="rect">
                      <a:avLst/>
                    </a:prstGeom>
                  </pic:spPr>
                </pic:pic>
              </a:graphicData>
            </a:graphic>
          </wp:inline>
        </w:drawing>
      </w:r>
    </w:p>
    <w:p w14:paraId="6F3CFE7C" w14:textId="77777777" w:rsidR="0036198B" w:rsidRDefault="0036198B" w:rsidP="004027FF">
      <w:pPr>
        <w:rPr>
          <w:rFonts w:ascii="Lato" w:hAnsi="Lato" w:cs="Calibri"/>
          <w:b/>
          <w:bCs/>
        </w:rPr>
      </w:pPr>
    </w:p>
    <w:p w14:paraId="4042DFD6" w14:textId="59C22488" w:rsidR="00F62B60" w:rsidRPr="00902365" w:rsidRDefault="00A653CA" w:rsidP="00902365">
      <w:pPr>
        <w:pStyle w:val="ListParagraph"/>
        <w:numPr>
          <w:ilvl w:val="0"/>
          <w:numId w:val="39"/>
        </w:numPr>
        <w:rPr>
          <w:rFonts w:ascii="Lato" w:hAnsi="Lato" w:cs="Calibri"/>
          <w:b/>
          <w:bCs/>
          <w:sz w:val="27"/>
          <w:szCs w:val="27"/>
        </w:rPr>
      </w:pPr>
      <w:r w:rsidRPr="00902365">
        <w:rPr>
          <w:rFonts w:ascii="Lato" w:hAnsi="Lato" w:cs="Calibri"/>
          <w:b/>
          <w:bCs/>
          <w:sz w:val="27"/>
          <w:szCs w:val="27"/>
        </w:rPr>
        <w:t>Strateg</w:t>
      </w:r>
      <w:r w:rsidR="00F62B60" w:rsidRPr="00902365">
        <w:rPr>
          <w:rFonts w:ascii="Lato" w:hAnsi="Lato" w:cs="Calibri"/>
          <w:b/>
          <w:bCs/>
          <w:sz w:val="27"/>
          <w:szCs w:val="27"/>
        </w:rPr>
        <w:t>y on Climate Change</w:t>
      </w:r>
    </w:p>
    <w:p w14:paraId="22D336B5" w14:textId="17E01C31" w:rsidR="00A653CA" w:rsidRPr="004C73EE" w:rsidRDefault="0050780B" w:rsidP="0052534C">
      <w:pPr>
        <w:pStyle w:val="Default"/>
        <w:contextualSpacing/>
        <w:jc w:val="both"/>
        <w:rPr>
          <w:rFonts w:ascii="Lato" w:hAnsi="Lato" w:cs="Calibri"/>
        </w:rPr>
      </w:pPr>
      <w:r>
        <w:rPr>
          <w:rFonts w:ascii="Lato" w:hAnsi="Lato" w:cs="Calibri"/>
        </w:rPr>
        <w:t xml:space="preserve">The </w:t>
      </w:r>
      <w:r w:rsidR="00162A86">
        <w:rPr>
          <w:rFonts w:ascii="Lato" w:hAnsi="Lato" w:cs="Calibri"/>
        </w:rPr>
        <w:t xml:space="preserve">MRBB will </w:t>
      </w:r>
      <w:r w:rsidR="009834AC">
        <w:rPr>
          <w:rFonts w:ascii="Lato" w:hAnsi="Lato" w:cs="Calibri"/>
        </w:rPr>
        <w:t>collaborate</w:t>
      </w:r>
      <w:r w:rsidR="00162A86">
        <w:rPr>
          <w:rFonts w:ascii="Lato" w:hAnsi="Lato" w:cs="Calibri"/>
        </w:rPr>
        <w:t xml:space="preserve"> to </w:t>
      </w:r>
      <w:r w:rsidR="00A653CA" w:rsidRPr="004C73EE">
        <w:rPr>
          <w:rFonts w:ascii="Lato" w:hAnsi="Lato" w:cs="Calibri"/>
        </w:rPr>
        <w:t>develop a</w:t>
      </w:r>
      <w:r w:rsidR="00F62B60" w:rsidRPr="004C73EE">
        <w:rPr>
          <w:rFonts w:ascii="Lato" w:hAnsi="Lato" w:cs="Calibri"/>
        </w:rPr>
        <w:t xml:space="preserve"> co</w:t>
      </w:r>
      <w:r w:rsidR="00051BCF">
        <w:rPr>
          <w:rFonts w:ascii="Lato" w:hAnsi="Lato" w:cs="Calibri"/>
        </w:rPr>
        <w:t>mmon and wholistic</w:t>
      </w:r>
      <w:r w:rsidR="00F62B60" w:rsidRPr="004C73EE">
        <w:rPr>
          <w:rFonts w:ascii="Lato" w:hAnsi="Lato" w:cs="Calibri"/>
        </w:rPr>
        <w:t xml:space="preserve"> </w:t>
      </w:r>
      <w:r w:rsidR="00A653CA" w:rsidRPr="004C73EE">
        <w:rPr>
          <w:rFonts w:ascii="Lato" w:hAnsi="Lato" w:cs="Calibri"/>
        </w:rPr>
        <w:t xml:space="preserve">understanding of the impacts of current and future climate change at the basin </w:t>
      </w:r>
      <w:r w:rsidR="00051BCF">
        <w:rPr>
          <w:rFonts w:ascii="Lato" w:hAnsi="Lato" w:cs="Calibri"/>
        </w:rPr>
        <w:t>level</w:t>
      </w:r>
      <w:r w:rsidR="00A653CA" w:rsidRPr="004C73EE">
        <w:rPr>
          <w:rFonts w:ascii="Lato" w:hAnsi="Lato" w:cs="Calibri"/>
        </w:rPr>
        <w:t xml:space="preserve"> </w:t>
      </w:r>
      <w:r w:rsidR="006D07D2" w:rsidRPr="004C73EE">
        <w:rPr>
          <w:rFonts w:ascii="Lato" w:hAnsi="Lato" w:cs="Calibri"/>
        </w:rPr>
        <w:t xml:space="preserve">so the </w:t>
      </w:r>
      <w:r w:rsidR="00081C7D" w:rsidRPr="004C73EE">
        <w:rPr>
          <w:rFonts w:ascii="Lato" w:hAnsi="Lato" w:cs="Calibri"/>
        </w:rPr>
        <w:t>governments</w:t>
      </w:r>
      <w:r w:rsidR="006D07D2" w:rsidRPr="004C73EE">
        <w:rPr>
          <w:rFonts w:ascii="Lato" w:hAnsi="Lato" w:cs="Calibri"/>
        </w:rPr>
        <w:t xml:space="preserve"> in the</w:t>
      </w:r>
      <w:r w:rsidR="00F62B60" w:rsidRPr="004C73EE">
        <w:rPr>
          <w:rFonts w:ascii="Lato" w:hAnsi="Lato" w:cs="Calibri"/>
        </w:rPr>
        <w:t xml:space="preserve"> b</w:t>
      </w:r>
      <w:r w:rsidR="006D07D2" w:rsidRPr="004C73EE">
        <w:rPr>
          <w:rFonts w:ascii="Lato" w:hAnsi="Lato" w:cs="Calibri"/>
        </w:rPr>
        <w:t>asin ca</w:t>
      </w:r>
      <w:r w:rsidR="00F62B60" w:rsidRPr="004C73EE">
        <w:rPr>
          <w:rFonts w:ascii="Lato" w:hAnsi="Lato" w:cs="Calibri"/>
        </w:rPr>
        <w:t xml:space="preserve">n support their </w:t>
      </w:r>
      <w:r w:rsidR="008C714D">
        <w:rPr>
          <w:rFonts w:ascii="Lato" w:hAnsi="Lato" w:cs="Calibri"/>
        </w:rPr>
        <w:t>residents</w:t>
      </w:r>
      <w:r w:rsidR="00F62B60" w:rsidRPr="004C73EE">
        <w:rPr>
          <w:rFonts w:ascii="Lato" w:hAnsi="Lato" w:cs="Calibri"/>
        </w:rPr>
        <w:t xml:space="preserve"> </w:t>
      </w:r>
      <w:r w:rsidR="00081C7D" w:rsidRPr="004C73EE">
        <w:rPr>
          <w:rFonts w:ascii="Lato" w:hAnsi="Lato" w:cs="Calibri"/>
        </w:rPr>
        <w:t xml:space="preserve">to </w:t>
      </w:r>
      <w:r w:rsidR="006D07D2" w:rsidRPr="004C73EE">
        <w:rPr>
          <w:rFonts w:ascii="Lato" w:hAnsi="Lato" w:cs="Calibri"/>
        </w:rPr>
        <w:t xml:space="preserve">adapt and to </w:t>
      </w:r>
      <w:r w:rsidR="00F62B60" w:rsidRPr="004C73EE">
        <w:rPr>
          <w:rFonts w:ascii="Lato" w:hAnsi="Lato" w:cs="Calibri"/>
        </w:rPr>
        <w:t xml:space="preserve">support decision making </w:t>
      </w:r>
      <w:r w:rsidR="00081C7D" w:rsidRPr="004C73EE">
        <w:rPr>
          <w:rFonts w:ascii="Lato" w:hAnsi="Lato" w:cs="Calibri"/>
        </w:rPr>
        <w:t>for a</w:t>
      </w:r>
      <w:r w:rsidR="00F62B60" w:rsidRPr="004C73EE">
        <w:rPr>
          <w:rFonts w:ascii="Lato" w:hAnsi="Lato" w:cs="Calibri"/>
        </w:rPr>
        <w:t xml:space="preserve"> sustained healthy ecosystem.</w:t>
      </w:r>
    </w:p>
    <w:p w14:paraId="5A062AED" w14:textId="77777777" w:rsidR="00304FD9" w:rsidRPr="004C73EE" w:rsidRDefault="00304FD9" w:rsidP="0052534C">
      <w:pPr>
        <w:pStyle w:val="Default"/>
        <w:contextualSpacing/>
        <w:jc w:val="both"/>
        <w:rPr>
          <w:rFonts w:ascii="Lato" w:hAnsi="Lato"/>
        </w:rPr>
      </w:pPr>
    </w:p>
    <w:p w14:paraId="024713F0" w14:textId="7F595815" w:rsidR="00304FD9" w:rsidRPr="00A23981" w:rsidRDefault="00A653CA" w:rsidP="0052534C">
      <w:pPr>
        <w:pStyle w:val="Default"/>
        <w:contextualSpacing/>
        <w:jc w:val="both"/>
        <w:rPr>
          <w:rFonts w:ascii="Lato" w:hAnsi="Lato" w:cs="Calibri"/>
        </w:rPr>
      </w:pPr>
      <w:r w:rsidRPr="65F7CE28">
        <w:rPr>
          <w:rFonts w:ascii="Lato" w:hAnsi="Lato" w:cs="Calibri"/>
          <w:b/>
          <w:bCs/>
        </w:rPr>
        <w:t>What we gain by working together</w:t>
      </w:r>
      <w:r w:rsidRPr="65F7CE28">
        <w:rPr>
          <w:rFonts w:ascii="Lato" w:hAnsi="Lato" w:cs="Calibri"/>
        </w:rPr>
        <w:t xml:space="preserve">: </w:t>
      </w:r>
      <w:r w:rsidR="00081C7D" w:rsidRPr="65F7CE28">
        <w:rPr>
          <w:rFonts w:ascii="Lato" w:hAnsi="Lato" w:cs="Calibri"/>
        </w:rPr>
        <w:t xml:space="preserve"> </w:t>
      </w:r>
    </w:p>
    <w:p w14:paraId="234CDF02" w14:textId="0BA65494" w:rsidR="00677FD0" w:rsidRPr="00A23981" w:rsidRDefault="00081C7D" w:rsidP="0052534C">
      <w:pPr>
        <w:pStyle w:val="Default"/>
        <w:numPr>
          <w:ilvl w:val="0"/>
          <w:numId w:val="12"/>
        </w:numPr>
        <w:ind w:left="360"/>
        <w:contextualSpacing/>
        <w:jc w:val="both"/>
        <w:rPr>
          <w:rFonts w:ascii="Lato" w:hAnsi="Lato" w:cs="Calibri"/>
        </w:rPr>
      </w:pPr>
      <w:r w:rsidRPr="4DFFA47A">
        <w:rPr>
          <w:rFonts w:ascii="Lato" w:hAnsi="Lato" w:cs="Calibri"/>
        </w:rPr>
        <w:t>Climate change is global in scale so each government</w:t>
      </w:r>
      <w:r w:rsidR="00D86E08" w:rsidRPr="4DFFA47A">
        <w:rPr>
          <w:rFonts w:ascii="Lato" w:hAnsi="Lato" w:cs="Calibri"/>
        </w:rPr>
        <w:t xml:space="preserve"> working</w:t>
      </w:r>
      <w:r w:rsidRPr="4DFFA47A">
        <w:rPr>
          <w:rFonts w:ascii="Lato" w:hAnsi="Lato" w:cs="Calibri"/>
        </w:rPr>
        <w:t xml:space="preserve"> </w:t>
      </w:r>
      <w:r w:rsidR="00A653CA" w:rsidRPr="4DFFA47A">
        <w:rPr>
          <w:rFonts w:ascii="Lato" w:hAnsi="Lato" w:cs="Calibri"/>
        </w:rPr>
        <w:t>on its own</w:t>
      </w:r>
      <w:r w:rsidRPr="4DFFA47A">
        <w:rPr>
          <w:rFonts w:ascii="Lato" w:hAnsi="Lato" w:cs="Calibri"/>
        </w:rPr>
        <w:t xml:space="preserve"> constrains its effectiveness when only considering climate change within its’ borders</w:t>
      </w:r>
      <w:r w:rsidR="00D623E1" w:rsidRPr="4DFFA47A">
        <w:rPr>
          <w:rFonts w:ascii="Lato" w:hAnsi="Lato" w:cs="Calibri"/>
        </w:rPr>
        <w:t>.  T</w:t>
      </w:r>
      <w:r w:rsidR="00A653CA" w:rsidRPr="4DFFA47A">
        <w:rPr>
          <w:rFonts w:ascii="Lato" w:hAnsi="Lato" w:cs="Calibri"/>
        </w:rPr>
        <w:t xml:space="preserve">here is value in </w:t>
      </w:r>
      <w:r w:rsidRPr="4DFFA47A">
        <w:rPr>
          <w:rFonts w:ascii="Lato" w:hAnsi="Lato" w:cs="Calibri"/>
        </w:rPr>
        <w:t xml:space="preserve">having a </w:t>
      </w:r>
      <w:r w:rsidR="00A653CA" w:rsidRPr="4DFFA47A">
        <w:rPr>
          <w:rFonts w:ascii="Lato" w:hAnsi="Lato" w:cs="Calibri"/>
        </w:rPr>
        <w:t>basin</w:t>
      </w:r>
      <w:r w:rsidRPr="4DFFA47A">
        <w:rPr>
          <w:rFonts w:ascii="Lato" w:hAnsi="Lato" w:cs="Calibri"/>
        </w:rPr>
        <w:t>-wide lens</w:t>
      </w:r>
      <w:r w:rsidR="00A653CA" w:rsidRPr="4DFFA47A">
        <w:rPr>
          <w:rFonts w:ascii="Lato" w:hAnsi="Lato" w:cs="Calibri"/>
        </w:rPr>
        <w:t>.</w:t>
      </w:r>
    </w:p>
    <w:p w14:paraId="71E730B8" w14:textId="1C8834F3" w:rsidR="00A653CA" w:rsidRPr="00A23981" w:rsidRDefault="00304FD9" w:rsidP="0052534C">
      <w:pPr>
        <w:pStyle w:val="Default"/>
        <w:numPr>
          <w:ilvl w:val="0"/>
          <w:numId w:val="12"/>
        </w:numPr>
        <w:ind w:left="360"/>
        <w:contextualSpacing/>
        <w:jc w:val="both"/>
        <w:rPr>
          <w:rFonts w:ascii="Lato" w:hAnsi="Lato"/>
        </w:rPr>
      </w:pPr>
      <w:r w:rsidRPr="00A23981">
        <w:rPr>
          <w:rFonts w:ascii="Lato" w:hAnsi="Lato" w:cs="Calibri"/>
        </w:rPr>
        <w:t xml:space="preserve">Working together </w:t>
      </w:r>
      <w:r w:rsidR="00A653CA" w:rsidRPr="00A23981">
        <w:rPr>
          <w:rFonts w:ascii="Lato" w:hAnsi="Lato" w:cs="Calibri"/>
        </w:rPr>
        <w:t>allow</w:t>
      </w:r>
      <w:r w:rsidRPr="00A23981">
        <w:rPr>
          <w:rFonts w:ascii="Lato" w:hAnsi="Lato" w:cs="Calibri"/>
        </w:rPr>
        <w:t>s</w:t>
      </w:r>
      <w:r w:rsidR="00A653CA" w:rsidRPr="00A23981">
        <w:rPr>
          <w:rFonts w:ascii="Lato" w:hAnsi="Lato" w:cs="Calibri"/>
        </w:rPr>
        <w:t xml:space="preserve"> us </w:t>
      </w:r>
      <w:r w:rsidR="00ED3311" w:rsidRPr="00A23981">
        <w:rPr>
          <w:rFonts w:ascii="Lato" w:hAnsi="Lato" w:cs="Calibri"/>
        </w:rPr>
        <w:t>to pool</w:t>
      </w:r>
      <w:r w:rsidR="00A653CA" w:rsidRPr="00A23981">
        <w:rPr>
          <w:rFonts w:ascii="Lato" w:hAnsi="Lato" w:cs="Calibri"/>
        </w:rPr>
        <w:t xml:space="preserve"> resources </w:t>
      </w:r>
      <w:r w:rsidRPr="00A23981">
        <w:rPr>
          <w:rFonts w:ascii="Lato" w:hAnsi="Lato" w:cs="Calibri"/>
        </w:rPr>
        <w:t xml:space="preserve">and </w:t>
      </w:r>
      <w:r w:rsidR="004F37B8">
        <w:rPr>
          <w:rFonts w:ascii="Lato" w:hAnsi="Lato" w:cs="Calibri"/>
        </w:rPr>
        <w:t xml:space="preserve">leverage </w:t>
      </w:r>
      <w:r w:rsidRPr="00A23981">
        <w:rPr>
          <w:rFonts w:ascii="Lato" w:hAnsi="Lato" w:cs="Calibri"/>
        </w:rPr>
        <w:t>subject matter expertise.</w:t>
      </w:r>
    </w:p>
    <w:p w14:paraId="69CF697C" w14:textId="48717A92" w:rsidR="00A653CA" w:rsidRPr="00A23981" w:rsidRDefault="00677FD0" w:rsidP="0052534C">
      <w:pPr>
        <w:pStyle w:val="Default"/>
        <w:numPr>
          <w:ilvl w:val="0"/>
          <w:numId w:val="12"/>
        </w:numPr>
        <w:ind w:left="360"/>
        <w:contextualSpacing/>
        <w:jc w:val="both"/>
        <w:rPr>
          <w:rFonts w:ascii="Lato" w:hAnsi="Lato" w:cs="Calibri"/>
        </w:rPr>
      </w:pPr>
      <w:r w:rsidRPr="00A23981">
        <w:rPr>
          <w:rFonts w:ascii="Lato" w:hAnsi="Lato" w:cs="Calibri"/>
        </w:rPr>
        <w:t xml:space="preserve">It </w:t>
      </w:r>
      <w:r w:rsidR="00304FD9" w:rsidRPr="00A23981">
        <w:rPr>
          <w:rFonts w:ascii="Lato" w:hAnsi="Lato" w:cs="Calibri"/>
        </w:rPr>
        <w:t xml:space="preserve">is beneficial to </w:t>
      </w:r>
      <w:r w:rsidRPr="00A23981">
        <w:rPr>
          <w:rFonts w:ascii="Lato" w:hAnsi="Lato" w:cs="Calibri"/>
        </w:rPr>
        <w:t>each government</w:t>
      </w:r>
      <w:r w:rsidR="00304FD9" w:rsidRPr="00A23981">
        <w:rPr>
          <w:rFonts w:ascii="Lato" w:hAnsi="Lato" w:cs="Calibri"/>
        </w:rPr>
        <w:t xml:space="preserve"> and strengthens</w:t>
      </w:r>
      <w:r w:rsidRPr="00A23981">
        <w:rPr>
          <w:rFonts w:ascii="Lato" w:hAnsi="Lato" w:cs="Calibri"/>
        </w:rPr>
        <w:t xml:space="preserve"> </w:t>
      </w:r>
      <w:r w:rsidR="00304FD9" w:rsidRPr="00A23981">
        <w:rPr>
          <w:rFonts w:ascii="Lato" w:hAnsi="Lato" w:cs="Calibri"/>
        </w:rPr>
        <w:t xml:space="preserve">their </w:t>
      </w:r>
      <w:r w:rsidRPr="00A23981">
        <w:rPr>
          <w:rFonts w:ascii="Lato" w:hAnsi="Lato" w:cs="Calibri"/>
        </w:rPr>
        <w:t xml:space="preserve">position when we can demonstrate </w:t>
      </w:r>
      <w:r w:rsidR="00304FD9" w:rsidRPr="00A23981">
        <w:rPr>
          <w:rFonts w:ascii="Lato" w:hAnsi="Lato" w:cs="Calibri"/>
        </w:rPr>
        <w:t xml:space="preserve">inter-jurisdictional </w:t>
      </w:r>
      <w:r w:rsidRPr="00A23981">
        <w:rPr>
          <w:rFonts w:ascii="Lato" w:hAnsi="Lato" w:cs="Calibri"/>
        </w:rPr>
        <w:t xml:space="preserve">alignment with other </w:t>
      </w:r>
      <w:r w:rsidRPr="00A23981">
        <w:rPr>
          <w:rFonts w:ascii="Lato" w:hAnsi="Lato" w:cs="Calibri"/>
        </w:rPr>
        <w:t>governments</w:t>
      </w:r>
      <w:r w:rsidR="00304FD9" w:rsidRPr="00A23981">
        <w:rPr>
          <w:rFonts w:ascii="Lato" w:hAnsi="Lato" w:cs="Calibri"/>
        </w:rPr>
        <w:t xml:space="preserve">. By </w:t>
      </w:r>
      <w:r w:rsidR="00A653CA" w:rsidRPr="00A23981">
        <w:rPr>
          <w:rFonts w:ascii="Lato" w:hAnsi="Lato" w:cs="Calibri"/>
        </w:rPr>
        <w:t>working together</w:t>
      </w:r>
      <w:r w:rsidR="0026571D" w:rsidRPr="00A23981">
        <w:rPr>
          <w:rFonts w:ascii="Lato" w:hAnsi="Lato" w:cs="Calibri"/>
        </w:rPr>
        <w:t>,</w:t>
      </w:r>
      <w:r w:rsidR="00A653CA" w:rsidRPr="00A23981">
        <w:rPr>
          <w:rFonts w:ascii="Lato" w:hAnsi="Lato" w:cs="Calibri"/>
        </w:rPr>
        <w:t xml:space="preserve"> </w:t>
      </w:r>
      <w:r w:rsidR="00304FD9" w:rsidRPr="00A23981">
        <w:rPr>
          <w:rFonts w:ascii="Lato" w:hAnsi="Lato" w:cs="Calibri"/>
        </w:rPr>
        <w:t xml:space="preserve">we can identify consistent </w:t>
      </w:r>
      <w:r w:rsidR="0026571D" w:rsidRPr="00A23981">
        <w:rPr>
          <w:rFonts w:ascii="Lato" w:hAnsi="Lato" w:cs="Calibri"/>
        </w:rPr>
        <w:t>approaches and</w:t>
      </w:r>
      <w:r w:rsidR="00304FD9" w:rsidRPr="00A23981">
        <w:rPr>
          <w:rFonts w:ascii="Lato" w:hAnsi="Lato" w:cs="Calibri"/>
        </w:rPr>
        <w:t xml:space="preserve"> explore new avenues that our neighbours may be implementing. </w:t>
      </w:r>
      <w:r w:rsidR="00A653CA" w:rsidRPr="00A23981">
        <w:rPr>
          <w:rFonts w:ascii="Lato" w:hAnsi="Lato" w:cs="Calibri"/>
        </w:rPr>
        <w:t xml:space="preserve"> </w:t>
      </w:r>
    </w:p>
    <w:p w14:paraId="7F0462B3" w14:textId="764501D4" w:rsidR="00304FD9" w:rsidRPr="00A23981" w:rsidRDefault="00304FD9" w:rsidP="0052534C">
      <w:pPr>
        <w:pStyle w:val="Default"/>
        <w:numPr>
          <w:ilvl w:val="0"/>
          <w:numId w:val="12"/>
        </w:numPr>
        <w:ind w:left="360"/>
        <w:contextualSpacing/>
        <w:jc w:val="both"/>
        <w:rPr>
          <w:rFonts w:ascii="Lato" w:hAnsi="Lato"/>
        </w:rPr>
      </w:pPr>
      <w:r w:rsidRPr="00A23981">
        <w:rPr>
          <w:rFonts w:ascii="Lato" w:hAnsi="Lato" w:cs="Calibri"/>
        </w:rPr>
        <w:t>We can learn from each other through sharing information and experiences t</w:t>
      </w:r>
      <w:r w:rsidR="00ED3311">
        <w:rPr>
          <w:rFonts w:ascii="Lato" w:hAnsi="Lato" w:cs="Calibri"/>
        </w:rPr>
        <w:t>o</w:t>
      </w:r>
      <w:r w:rsidRPr="00A23981">
        <w:rPr>
          <w:rFonts w:ascii="Lato" w:hAnsi="Lato" w:cs="Calibri"/>
        </w:rPr>
        <w:t xml:space="preserve"> support </w:t>
      </w:r>
      <w:r w:rsidR="00465917">
        <w:rPr>
          <w:rFonts w:ascii="Lato" w:hAnsi="Lato" w:cs="Calibri"/>
        </w:rPr>
        <w:t>adaptation</w:t>
      </w:r>
      <w:r w:rsidR="00BB51E5">
        <w:rPr>
          <w:rFonts w:ascii="Lato" w:hAnsi="Lato" w:cs="Calibri"/>
        </w:rPr>
        <w:t xml:space="preserve"> and </w:t>
      </w:r>
      <w:r w:rsidR="00465917" w:rsidRPr="00A23981">
        <w:rPr>
          <w:rFonts w:ascii="Lato" w:hAnsi="Lato" w:cs="Calibri"/>
        </w:rPr>
        <w:t>responsiv</w:t>
      </w:r>
      <w:r w:rsidR="00465917">
        <w:rPr>
          <w:rFonts w:ascii="Lato" w:hAnsi="Lato" w:cs="Calibri"/>
        </w:rPr>
        <w:t>eness</w:t>
      </w:r>
      <w:r w:rsidRPr="00A23981">
        <w:rPr>
          <w:rFonts w:ascii="Lato" w:hAnsi="Lato" w:cs="Calibri"/>
        </w:rPr>
        <w:t xml:space="preserve"> </w:t>
      </w:r>
      <w:r w:rsidR="00BB51E5">
        <w:rPr>
          <w:rFonts w:ascii="Lato" w:hAnsi="Lato" w:cs="Calibri"/>
        </w:rPr>
        <w:t>to changing climate</w:t>
      </w:r>
      <w:r w:rsidRPr="00A23981">
        <w:rPr>
          <w:rFonts w:ascii="Lato" w:hAnsi="Lato" w:cs="Calibri"/>
        </w:rPr>
        <w:t xml:space="preserve">. </w:t>
      </w:r>
    </w:p>
    <w:p w14:paraId="715C3586" w14:textId="18EC8409" w:rsidR="00A23981" w:rsidRPr="00A23981" w:rsidRDefault="00A653CA">
      <w:pPr>
        <w:pStyle w:val="Default"/>
        <w:numPr>
          <w:ilvl w:val="0"/>
          <w:numId w:val="12"/>
        </w:numPr>
        <w:ind w:left="360"/>
        <w:contextualSpacing/>
        <w:jc w:val="both"/>
        <w:rPr>
          <w:rFonts w:ascii="Lato" w:hAnsi="Lato"/>
        </w:rPr>
      </w:pPr>
      <w:r w:rsidRPr="00A23981">
        <w:rPr>
          <w:rFonts w:ascii="Lato" w:hAnsi="Lato" w:cs="Calibri"/>
        </w:rPr>
        <w:t>It is in our</w:t>
      </w:r>
      <w:r w:rsidR="0026571D" w:rsidRPr="00A23981">
        <w:rPr>
          <w:rFonts w:ascii="Lato" w:hAnsi="Lato" w:cs="Calibri"/>
        </w:rPr>
        <w:t xml:space="preserve"> collective</w:t>
      </w:r>
      <w:r w:rsidRPr="00A23981">
        <w:rPr>
          <w:rFonts w:ascii="Lato" w:hAnsi="Lato" w:cs="Calibri"/>
        </w:rPr>
        <w:t xml:space="preserve"> interest to </w:t>
      </w:r>
      <w:r w:rsidR="00F42FA4" w:rsidRPr="00A23981">
        <w:rPr>
          <w:rFonts w:ascii="Lato" w:hAnsi="Lato" w:cs="Calibri"/>
        </w:rPr>
        <w:t>collaborate on</w:t>
      </w:r>
      <w:r w:rsidRPr="00A23981">
        <w:rPr>
          <w:rFonts w:ascii="Lato" w:hAnsi="Lato" w:cs="Calibri"/>
        </w:rPr>
        <w:t xml:space="preserve"> the impacts of climate change </w:t>
      </w:r>
      <w:r w:rsidR="00F42FA4" w:rsidRPr="00A23981">
        <w:rPr>
          <w:rFonts w:ascii="Lato" w:hAnsi="Lato" w:cs="Calibri"/>
        </w:rPr>
        <w:t>in</w:t>
      </w:r>
      <w:r w:rsidRPr="00A23981">
        <w:rPr>
          <w:rFonts w:ascii="Lato" w:hAnsi="Lato" w:cs="Calibri"/>
        </w:rPr>
        <w:t xml:space="preserve"> each </w:t>
      </w:r>
      <w:r w:rsidR="00872C66" w:rsidRPr="00A23981">
        <w:rPr>
          <w:rFonts w:ascii="Lato" w:hAnsi="Lato" w:cs="Calibri"/>
        </w:rPr>
        <w:t>jurisdiction</w:t>
      </w:r>
      <w:r w:rsidRPr="00A23981">
        <w:rPr>
          <w:rFonts w:ascii="Lato" w:hAnsi="Lato" w:cs="Calibri"/>
        </w:rPr>
        <w:t xml:space="preserve"> because the </w:t>
      </w:r>
      <w:r w:rsidR="00872C66" w:rsidRPr="00A23981">
        <w:rPr>
          <w:rFonts w:ascii="Lato" w:hAnsi="Lato" w:cs="Calibri"/>
        </w:rPr>
        <w:t>behavior</w:t>
      </w:r>
      <w:r w:rsidRPr="00A23981">
        <w:rPr>
          <w:rFonts w:ascii="Lato" w:hAnsi="Lato" w:cs="Calibri"/>
        </w:rPr>
        <w:t xml:space="preserve"> of one </w:t>
      </w:r>
      <w:r w:rsidR="00F42FA4" w:rsidRPr="00A23981">
        <w:rPr>
          <w:rFonts w:ascii="Lato" w:hAnsi="Lato" w:cs="Calibri"/>
        </w:rPr>
        <w:t xml:space="preserve">community, </w:t>
      </w:r>
      <w:r w:rsidR="0026571D" w:rsidRPr="00A23981">
        <w:rPr>
          <w:rFonts w:ascii="Lato" w:hAnsi="Lato" w:cs="Calibri"/>
        </w:rPr>
        <w:t>province or territory</w:t>
      </w:r>
      <w:r w:rsidR="00F42FA4" w:rsidRPr="00A23981">
        <w:rPr>
          <w:rFonts w:ascii="Lato" w:hAnsi="Lato" w:cs="Calibri"/>
        </w:rPr>
        <w:t xml:space="preserve"> </w:t>
      </w:r>
      <w:r w:rsidR="0026571D" w:rsidRPr="00A23981">
        <w:rPr>
          <w:rFonts w:ascii="Lato" w:hAnsi="Lato" w:cs="Calibri"/>
        </w:rPr>
        <w:t xml:space="preserve">can </w:t>
      </w:r>
      <w:r w:rsidR="00F42FA4" w:rsidRPr="00A23981">
        <w:rPr>
          <w:rFonts w:ascii="Lato" w:hAnsi="Lato" w:cs="Calibri"/>
        </w:rPr>
        <w:t xml:space="preserve">inform </w:t>
      </w:r>
      <w:r w:rsidRPr="00A23981">
        <w:rPr>
          <w:rFonts w:ascii="Lato" w:hAnsi="Lato" w:cs="Calibri"/>
        </w:rPr>
        <w:t xml:space="preserve">and </w:t>
      </w:r>
      <w:r w:rsidR="0026571D" w:rsidRPr="00A23981">
        <w:rPr>
          <w:rFonts w:ascii="Lato" w:hAnsi="Lato" w:cs="Calibri"/>
        </w:rPr>
        <w:t xml:space="preserve">positively </w:t>
      </w:r>
      <w:r w:rsidRPr="00A23981">
        <w:rPr>
          <w:rFonts w:ascii="Lato" w:hAnsi="Lato" w:cs="Calibri"/>
        </w:rPr>
        <w:t>influence other</w:t>
      </w:r>
      <w:r w:rsidR="0026571D" w:rsidRPr="00A23981">
        <w:rPr>
          <w:rFonts w:ascii="Lato" w:hAnsi="Lato" w:cs="Calibri"/>
        </w:rPr>
        <w:t>s in the basin</w:t>
      </w:r>
      <w:r w:rsidRPr="00A23981">
        <w:rPr>
          <w:rFonts w:ascii="Lato" w:hAnsi="Lato" w:cs="Calibri"/>
        </w:rPr>
        <w:t>.</w:t>
      </w:r>
    </w:p>
    <w:p w14:paraId="7703E0EA" w14:textId="380061A7" w:rsidR="0026571D" w:rsidRPr="00A23981" w:rsidRDefault="0026571D">
      <w:pPr>
        <w:pStyle w:val="Default"/>
        <w:numPr>
          <w:ilvl w:val="0"/>
          <w:numId w:val="12"/>
        </w:numPr>
        <w:ind w:left="360"/>
        <w:contextualSpacing/>
        <w:jc w:val="both"/>
        <w:rPr>
          <w:rFonts w:ascii="Lato" w:hAnsi="Lato"/>
        </w:rPr>
      </w:pPr>
      <w:r w:rsidRPr="00A23981">
        <w:rPr>
          <w:rFonts w:ascii="Lato" w:hAnsi="Lato" w:cs="Calibri"/>
        </w:rPr>
        <w:t xml:space="preserve">Working together </w:t>
      </w:r>
      <w:r w:rsidR="004E00DB" w:rsidRPr="00A23981">
        <w:rPr>
          <w:rFonts w:ascii="Lato" w:hAnsi="Lato" w:cs="Calibri"/>
        </w:rPr>
        <w:t xml:space="preserve">on </w:t>
      </w:r>
      <w:r w:rsidRPr="00A23981">
        <w:rPr>
          <w:rFonts w:ascii="Lato" w:hAnsi="Lato" w:cs="Calibri"/>
        </w:rPr>
        <w:t xml:space="preserve">climate change </w:t>
      </w:r>
      <w:r w:rsidR="00304FD9" w:rsidRPr="00A23981">
        <w:rPr>
          <w:rFonts w:ascii="Lato" w:hAnsi="Lato" w:cs="Calibri"/>
        </w:rPr>
        <w:t xml:space="preserve">will influence </w:t>
      </w:r>
      <w:r w:rsidRPr="00A23981">
        <w:rPr>
          <w:rFonts w:ascii="Lato" w:hAnsi="Lato" w:cs="Calibri"/>
        </w:rPr>
        <w:t xml:space="preserve">decision makers </w:t>
      </w:r>
      <w:r w:rsidR="00304FD9" w:rsidRPr="00A23981">
        <w:rPr>
          <w:rFonts w:ascii="Lato" w:hAnsi="Lato" w:cs="Calibri"/>
        </w:rPr>
        <w:t xml:space="preserve">and </w:t>
      </w:r>
      <w:r w:rsidR="00ED3311" w:rsidRPr="00A23981">
        <w:rPr>
          <w:rFonts w:ascii="Lato" w:hAnsi="Lato" w:cs="Calibri"/>
        </w:rPr>
        <w:t>guide us</w:t>
      </w:r>
      <w:r w:rsidR="00304FD9" w:rsidRPr="00A23981">
        <w:rPr>
          <w:rFonts w:ascii="Lato" w:hAnsi="Lato" w:cs="Calibri"/>
        </w:rPr>
        <w:t xml:space="preserve"> where </w:t>
      </w:r>
      <w:r w:rsidR="004E00DB" w:rsidRPr="00A23981">
        <w:rPr>
          <w:rFonts w:ascii="Lato" w:hAnsi="Lato" w:cs="Calibri"/>
        </w:rPr>
        <w:t xml:space="preserve">to focus our </w:t>
      </w:r>
      <w:r w:rsidR="00304FD9" w:rsidRPr="00A23981">
        <w:rPr>
          <w:rFonts w:ascii="Lato" w:hAnsi="Lato" w:cs="Calibri"/>
        </w:rPr>
        <w:t>effort</w:t>
      </w:r>
      <w:r w:rsidR="004E00DB" w:rsidRPr="00A23981">
        <w:rPr>
          <w:rFonts w:ascii="Lato" w:hAnsi="Lato" w:cs="Calibri"/>
        </w:rPr>
        <w:t>s</w:t>
      </w:r>
      <w:r w:rsidRPr="00A23981">
        <w:rPr>
          <w:rFonts w:ascii="Lato" w:hAnsi="Lato" w:cs="Calibri"/>
        </w:rPr>
        <w:t>.</w:t>
      </w:r>
    </w:p>
    <w:p w14:paraId="775A2AF7" w14:textId="49199F5F" w:rsidR="00A653CA" w:rsidRPr="004C73EE" w:rsidRDefault="00304FD9" w:rsidP="0052534C">
      <w:pPr>
        <w:pStyle w:val="Default"/>
        <w:ind w:left="360"/>
        <w:contextualSpacing/>
        <w:jc w:val="both"/>
        <w:rPr>
          <w:rFonts w:ascii="Lato" w:hAnsi="Lato"/>
        </w:rPr>
      </w:pPr>
      <w:r w:rsidRPr="00A23981">
        <w:rPr>
          <w:rFonts w:ascii="Lato" w:hAnsi="Lato" w:cs="Calibri"/>
        </w:rPr>
        <w:t xml:space="preserve"> </w:t>
      </w:r>
    </w:p>
    <w:p w14:paraId="592F3D8A" w14:textId="248C9A93" w:rsidR="00A653CA" w:rsidRPr="004C73EE" w:rsidRDefault="00A653CA" w:rsidP="0052534C">
      <w:pPr>
        <w:pStyle w:val="Default"/>
        <w:contextualSpacing/>
        <w:jc w:val="both"/>
        <w:rPr>
          <w:rFonts w:ascii="Lato" w:hAnsi="Lato" w:cs="Calibri"/>
        </w:rPr>
      </w:pPr>
      <w:r w:rsidRPr="004C73EE">
        <w:rPr>
          <w:rFonts w:ascii="Lato" w:hAnsi="Lato" w:cs="Calibri"/>
          <w:b/>
          <w:bCs/>
        </w:rPr>
        <w:t xml:space="preserve">Benefits </w:t>
      </w:r>
      <w:r w:rsidR="004F37B8">
        <w:rPr>
          <w:rFonts w:ascii="Lato" w:hAnsi="Lato" w:cs="Calibri"/>
          <w:b/>
          <w:bCs/>
        </w:rPr>
        <w:t>of</w:t>
      </w:r>
      <w:r w:rsidRPr="004C73EE">
        <w:rPr>
          <w:rFonts w:ascii="Lato" w:hAnsi="Lato" w:cs="Calibri"/>
          <w:b/>
          <w:bCs/>
        </w:rPr>
        <w:t xml:space="preserve"> realizing strategy</w:t>
      </w:r>
      <w:r w:rsidRPr="004C73EE">
        <w:rPr>
          <w:rFonts w:ascii="Lato" w:hAnsi="Lato" w:cs="Calibri"/>
        </w:rPr>
        <w:t xml:space="preserve">: </w:t>
      </w:r>
    </w:p>
    <w:p w14:paraId="0458C20F" w14:textId="4112BC2A" w:rsidR="00A653CA" w:rsidRPr="004C73EE" w:rsidRDefault="00F62B60" w:rsidP="0052534C">
      <w:pPr>
        <w:pStyle w:val="Default"/>
        <w:contextualSpacing/>
        <w:jc w:val="both"/>
        <w:rPr>
          <w:rFonts w:ascii="Lato" w:hAnsi="Lato" w:cs="Calibri"/>
        </w:rPr>
      </w:pPr>
      <w:r w:rsidRPr="004C73EE">
        <w:rPr>
          <w:rFonts w:ascii="Lato" w:hAnsi="Lato" w:cs="Calibri"/>
        </w:rPr>
        <w:t xml:space="preserve">The </w:t>
      </w:r>
      <w:r w:rsidR="00527595" w:rsidRPr="004C73EE">
        <w:rPr>
          <w:rFonts w:ascii="Lato" w:hAnsi="Lato" w:cs="Calibri"/>
        </w:rPr>
        <w:t>benefit</w:t>
      </w:r>
      <w:r w:rsidRPr="004C73EE">
        <w:rPr>
          <w:rFonts w:ascii="Lato" w:hAnsi="Lato" w:cs="Calibri"/>
        </w:rPr>
        <w:t xml:space="preserve"> of having </w:t>
      </w:r>
      <w:r w:rsidR="00654F13" w:rsidRPr="004C73EE">
        <w:rPr>
          <w:rFonts w:ascii="Lato" w:hAnsi="Lato" w:cs="Calibri"/>
        </w:rPr>
        <w:t xml:space="preserve">a collective </w:t>
      </w:r>
      <w:r w:rsidR="00E04CF0">
        <w:rPr>
          <w:rFonts w:ascii="Lato" w:hAnsi="Lato" w:cs="Calibri"/>
        </w:rPr>
        <w:t xml:space="preserve">and common </w:t>
      </w:r>
      <w:r w:rsidR="00654F13" w:rsidRPr="004C73EE">
        <w:rPr>
          <w:rFonts w:ascii="Lato" w:hAnsi="Lato" w:cs="Calibri"/>
        </w:rPr>
        <w:t>understanding</w:t>
      </w:r>
      <w:r w:rsidRPr="004C73EE">
        <w:rPr>
          <w:rFonts w:ascii="Lato" w:hAnsi="Lato" w:cs="Calibri"/>
        </w:rPr>
        <w:t xml:space="preserve"> </w:t>
      </w:r>
      <w:r w:rsidR="00081C7D" w:rsidRPr="004C73EE">
        <w:rPr>
          <w:rFonts w:ascii="Lato" w:hAnsi="Lato" w:cs="Calibri"/>
        </w:rPr>
        <w:t>recognizes</w:t>
      </w:r>
      <w:r w:rsidRPr="004C73EE">
        <w:rPr>
          <w:rFonts w:ascii="Lato" w:hAnsi="Lato" w:cs="Calibri"/>
        </w:rPr>
        <w:t xml:space="preserve"> the interconnectedness of our actions </w:t>
      </w:r>
      <w:r w:rsidR="00E04CF0">
        <w:rPr>
          <w:rFonts w:ascii="Lato" w:hAnsi="Lato" w:cs="Calibri"/>
        </w:rPr>
        <w:t xml:space="preserve">across </w:t>
      </w:r>
      <w:r w:rsidRPr="004C73EE">
        <w:rPr>
          <w:rFonts w:ascii="Lato" w:hAnsi="Lato" w:cs="Calibri"/>
        </w:rPr>
        <w:t xml:space="preserve">the basin.  The actions of upstream jurisdictions need to consider the potential effects on their </w:t>
      </w:r>
      <w:r w:rsidR="00527595" w:rsidRPr="004C73EE">
        <w:rPr>
          <w:rFonts w:ascii="Lato" w:hAnsi="Lato" w:cs="Calibri"/>
        </w:rPr>
        <w:t>neighbors</w:t>
      </w:r>
      <w:r w:rsidRPr="004C73EE">
        <w:rPr>
          <w:rFonts w:ascii="Lato" w:hAnsi="Lato" w:cs="Calibri"/>
        </w:rPr>
        <w:t xml:space="preserve"> to b</w:t>
      </w:r>
      <w:r w:rsidR="00872C66" w:rsidRPr="004C73EE">
        <w:rPr>
          <w:rFonts w:ascii="Lato" w:hAnsi="Lato" w:cs="Calibri"/>
        </w:rPr>
        <w:t>etter</w:t>
      </w:r>
      <w:r w:rsidR="00A653CA" w:rsidRPr="004C73EE">
        <w:rPr>
          <w:rFonts w:ascii="Lato" w:hAnsi="Lato" w:cs="Calibri"/>
        </w:rPr>
        <w:t xml:space="preserve"> </w:t>
      </w:r>
      <w:r w:rsidR="00872C66" w:rsidRPr="004C73EE">
        <w:rPr>
          <w:rFonts w:ascii="Lato" w:hAnsi="Lato" w:cs="Calibri"/>
        </w:rPr>
        <w:t>position</w:t>
      </w:r>
      <w:r w:rsidRPr="004C73EE">
        <w:rPr>
          <w:rFonts w:ascii="Lato" w:hAnsi="Lato" w:cs="Calibri"/>
        </w:rPr>
        <w:t xml:space="preserve"> all the basins </w:t>
      </w:r>
      <w:r w:rsidR="00A653CA" w:rsidRPr="004C73EE">
        <w:rPr>
          <w:rFonts w:ascii="Lato" w:hAnsi="Lato" w:cs="Calibri"/>
        </w:rPr>
        <w:t>people on the land to adapt</w:t>
      </w:r>
      <w:r w:rsidRPr="004C73EE">
        <w:rPr>
          <w:rFonts w:ascii="Lato" w:hAnsi="Lato" w:cs="Calibri"/>
        </w:rPr>
        <w:t xml:space="preserve"> to a changing climate</w:t>
      </w:r>
      <w:r w:rsidR="00A653CA" w:rsidRPr="004C73EE">
        <w:rPr>
          <w:rFonts w:ascii="Lato" w:hAnsi="Lato" w:cs="Calibri"/>
        </w:rPr>
        <w:t xml:space="preserve">. </w:t>
      </w:r>
    </w:p>
    <w:p w14:paraId="76F252A8" w14:textId="77777777" w:rsidR="00527595" w:rsidRPr="004C73EE" w:rsidRDefault="00527595" w:rsidP="0052534C">
      <w:pPr>
        <w:pStyle w:val="Default"/>
        <w:contextualSpacing/>
        <w:rPr>
          <w:rFonts w:ascii="Lato" w:hAnsi="Lato" w:cs="Calibri"/>
        </w:rPr>
      </w:pPr>
    </w:p>
    <w:p w14:paraId="53DF3162" w14:textId="68C59CE6" w:rsidR="00BB674C" w:rsidRDefault="00527595" w:rsidP="0052534C">
      <w:pPr>
        <w:pStyle w:val="Default"/>
        <w:contextualSpacing/>
        <w:jc w:val="both"/>
        <w:rPr>
          <w:rFonts w:ascii="Lato" w:hAnsi="Lato" w:cs="Calibri"/>
        </w:rPr>
        <w:sectPr w:rsidR="00BB674C" w:rsidSect="002252B8">
          <w:type w:val="continuous"/>
          <w:pgSz w:w="12240" w:h="15840"/>
          <w:pgMar w:top="1440" w:right="1440" w:bottom="1440" w:left="1440" w:header="720" w:footer="720" w:gutter="0"/>
          <w:cols w:num="2" w:space="720"/>
          <w:docGrid w:linePitch="360"/>
        </w:sectPr>
      </w:pPr>
      <w:r w:rsidRPr="004C73EE">
        <w:rPr>
          <w:rFonts w:ascii="Lato" w:hAnsi="Lato" w:cs="Calibri"/>
        </w:rPr>
        <w:t>Through sharing our knowledge and developing a</w:t>
      </w:r>
      <w:r w:rsidR="00ED3311">
        <w:rPr>
          <w:rFonts w:ascii="Lato" w:hAnsi="Lato" w:cs="Calibri"/>
        </w:rPr>
        <w:t xml:space="preserve"> more c</w:t>
      </w:r>
      <w:r w:rsidRPr="004C73EE">
        <w:rPr>
          <w:rFonts w:ascii="Lato" w:hAnsi="Lato" w:cs="Calibri"/>
        </w:rPr>
        <w:t>omprehensive understanding of climate change</w:t>
      </w:r>
      <w:r w:rsidR="00510F27">
        <w:rPr>
          <w:rFonts w:ascii="Lato" w:hAnsi="Lato" w:cs="Calibri"/>
        </w:rPr>
        <w:t>,</w:t>
      </w:r>
      <w:r w:rsidRPr="004C73EE">
        <w:rPr>
          <w:rFonts w:ascii="Lato" w:hAnsi="Lato" w:cs="Calibri"/>
        </w:rPr>
        <w:t xml:space="preserve"> each </w:t>
      </w:r>
      <w:r w:rsidR="00081C7D" w:rsidRPr="004C73EE">
        <w:rPr>
          <w:rFonts w:ascii="Lato" w:hAnsi="Lato" w:cs="Calibri"/>
        </w:rPr>
        <w:t>government</w:t>
      </w:r>
      <w:r w:rsidRPr="004C73EE">
        <w:rPr>
          <w:rFonts w:ascii="Lato" w:hAnsi="Lato" w:cs="Calibri"/>
        </w:rPr>
        <w:t xml:space="preserve"> can better anticipate risks and plan responses to events such as floods, droughts and forest fires</w:t>
      </w:r>
      <w:r w:rsidR="00510F27">
        <w:rPr>
          <w:rFonts w:ascii="Lato" w:hAnsi="Lato" w:cs="Calibri"/>
        </w:rPr>
        <w:t>,</w:t>
      </w:r>
      <w:r w:rsidRPr="004C73EE">
        <w:rPr>
          <w:rFonts w:ascii="Lato" w:hAnsi="Lato" w:cs="Calibri"/>
        </w:rPr>
        <w:t xml:space="preserve"> focusing on </w:t>
      </w:r>
      <w:r w:rsidR="00081C7D" w:rsidRPr="004C73EE">
        <w:rPr>
          <w:rFonts w:ascii="Lato" w:hAnsi="Lato" w:cs="Calibri"/>
        </w:rPr>
        <w:t>ke</w:t>
      </w:r>
      <w:r w:rsidRPr="004C73EE">
        <w:rPr>
          <w:rFonts w:ascii="Lato" w:hAnsi="Lato" w:cs="Calibri"/>
        </w:rPr>
        <w:t>eping people safe</w:t>
      </w:r>
      <w:r w:rsidR="00A653CA" w:rsidRPr="004C73EE">
        <w:rPr>
          <w:rFonts w:ascii="Lato" w:hAnsi="Lato" w:cs="Calibri"/>
        </w:rPr>
        <w:t>.</w:t>
      </w:r>
    </w:p>
    <w:p w14:paraId="2499ED47" w14:textId="77777777" w:rsidR="004E00DB" w:rsidRDefault="004E00DB" w:rsidP="0052534C">
      <w:pPr>
        <w:pStyle w:val="Default"/>
        <w:contextualSpacing/>
        <w:jc w:val="both"/>
        <w:rPr>
          <w:rFonts w:ascii="Lato" w:hAnsi="Lato" w:cs="Calibri"/>
        </w:rPr>
        <w:sectPr w:rsidR="004E00DB" w:rsidSect="002252B8">
          <w:type w:val="continuous"/>
          <w:pgSz w:w="12240" w:h="15840"/>
          <w:pgMar w:top="1440" w:right="1440" w:bottom="1440" w:left="1440" w:header="720" w:footer="720" w:gutter="0"/>
          <w:cols w:space="720"/>
          <w:docGrid w:linePitch="360"/>
        </w:sectPr>
      </w:pPr>
    </w:p>
    <w:p w14:paraId="6A6D5C21" w14:textId="77777777" w:rsidR="00BB674C" w:rsidRDefault="00BB674C" w:rsidP="0052534C">
      <w:pPr>
        <w:pStyle w:val="Default"/>
        <w:contextualSpacing/>
        <w:jc w:val="both"/>
        <w:rPr>
          <w:rFonts w:ascii="Lato" w:hAnsi="Lato" w:cs="Calibri"/>
        </w:rPr>
        <w:sectPr w:rsidR="00BB674C" w:rsidSect="002252B8">
          <w:type w:val="continuous"/>
          <w:pgSz w:w="12240" w:h="15840"/>
          <w:pgMar w:top="1440" w:right="1440" w:bottom="1440" w:left="1440" w:header="720" w:footer="720" w:gutter="0"/>
          <w:cols w:space="720"/>
          <w:docGrid w:linePitch="360"/>
        </w:sectPr>
      </w:pPr>
    </w:p>
    <w:p w14:paraId="1AB8AD94" w14:textId="77777777" w:rsidR="004027FF" w:rsidRDefault="004027FF">
      <w:pPr>
        <w:rPr>
          <w:rFonts w:ascii="Lato" w:hAnsi="Lato" w:cs="Calibri"/>
          <w:b/>
          <w:bCs/>
          <w:color w:val="000000"/>
          <w:kern w:val="0"/>
          <w:sz w:val="24"/>
          <w:szCs w:val="24"/>
        </w:rPr>
      </w:pPr>
      <w:r>
        <w:rPr>
          <w:rFonts w:ascii="Lato" w:hAnsi="Lato" w:cs="Calibri"/>
          <w:b/>
          <w:bCs/>
        </w:rPr>
        <w:br w:type="page"/>
      </w:r>
    </w:p>
    <w:p w14:paraId="339C07C8" w14:textId="77777777" w:rsidR="002252B8" w:rsidRDefault="002252B8" w:rsidP="0052534C">
      <w:pPr>
        <w:pStyle w:val="Default"/>
        <w:contextualSpacing/>
        <w:jc w:val="both"/>
        <w:rPr>
          <w:rFonts w:ascii="Lato" w:hAnsi="Lato" w:cs="Calibri"/>
          <w:b/>
          <w:bCs/>
        </w:rPr>
        <w:sectPr w:rsidR="002252B8" w:rsidSect="002252B8">
          <w:type w:val="continuous"/>
          <w:pgSz w:w="12240" w:h="15840"/>
          <w:pgMar w:top="1440" w:right="1440" w:bottom="1440" w:left="1440" w:header="720" w:footer="720" w:gutter="0"/>
          <w:cols w:space="720"/>
          <w:docGrid w:linePitch="360"/>
        </w:sectPr>
      </w:pPr>
    </w:p>
    <w:p w14:paraId="21F73D4D" w14:textId="77777777" w:rsidR="002252B8" w:rsidRDefault="002252B8" w:rsidP="0052534C">
      <w:pPr>
        <w:pStyle w:val="Default"/>
        <w:contextualSpacing/>
        <w:jc w:val="both"/>
        <w:rPr>
          <w:rFonts w:ascii="Lato" w:hAnsi="Lato" w:cs="Calibri"/>
          <w:b/>
          <w:bCs/>
        </w:rPr>
      </w:pPr>
    </w:p>
    <w:p w14:paraId="44F39AFD" w14:textId="228F5579" w:rsidR="002252B8" w:rsidRDefault="0036198B" w:rsidP="0052534C">
      <w:pPr>
        <w:pStyle w:val="Default"/>
        <w:contextualSpacing/>
        <w:jc w:val="both"/>
        <w:rPr>
          <w:rFonts w:ascii="Lato" w:hAnsi="Lato" w:cs="Calibri"/>
          <w:b/>
          <w:bCs/>
        </w:rPr>
      </w:pPr>
      <w:r w:rsidRPr="00A15427">
        <w:rPr>
          <w:rFonts w:ascii="Lato" w:hAnsi="Lato"/>
          <w:noProof/>
        </w:rPr>
        <w:drawing>
          <wp:inline distT="0" distB="0" distL="0" distR="0" wp14:anchorId="6FCED048" wp14:editId="493E2214">
            <wp:extent cx="2743200" cy="6470650"/>
            <wp:effectExtent l="0" t="0" r="0" b="6350"/>
            <wp:docPr id="318155407" name="Picture 2" descr="A lake with trees and mountains in the back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8155407" name="Picture 2" descr="A lake with trees and mountains in the background&#10;&#10;Description automatically generated"/>
                    <pic:cNvPicPr/>
                  </pic:nvPicPr>
                  <pic:blipFill>
                    <a:blip r:embed="rId27" cstate="print">
                      <a:extLst>
                        <a:ext uri="{28A0092B-C50C-407E-A947-70E740481C1C}">
                          <a14:useLocalDpi xmlns:a14="http://schemas.microsoft.com/office/drawing/2010/main" val="0"/>
                        </a:ext>
                      </a:extLst>
                    </a:blip>
                    <a:stretch>
                      <a:fillRect/>
                    </a:stretch>
                  </pic:blipFill>
                  <pic:spPr>
                    <a:xfrm>
                      <a:off x="0" y="0"/>
                      <a:ext cx="2743200" cy="6470650"/>
                    </a:xfrm>
                    <a:prstGeom prst="rect">
                      <a:avLst/>
                    </a:prstGeom>
                  </pic:spPr>
                </pic:pic>
              </a:graphicData>
            </a:graphic>
          </wp:inline>
        </w:drawing>
      </w:r>
    </w:p>
    <w:p w14:paraId="67A7B6BD" w14:textId="77777777" w:rsidR="002252B8" w:rsidRDefault="002252B8" w:rsidP="0052534C">
      <w:pPr>
        <w:pStyle w:val="Default"/>
        <w:contextualSpacing/>
        <w:jc w:val="both"/>
        <w:rPr>
          <w:rFonts w:ascii="Lato" w:hAnsi="Lato" w:cs="Calibri"/>
          <w:b/>
          <w:bCs/>
        </w:rPr>
      </w:pPr>
    </w:p>
    <w:p w14:paraId="170FDAFD" w14:textId="77777777" w:rsidR="002252B8" w:rsidRDefault="002252B8" w:rsidP="0052534C">
      <w:pPr>
        <w:pStyle w:val="Default"/>
        <w:contextualSpacing/>
        <w:jc w:val="both"/>
        <w:rPr>
          <w:rFonts w:ascii="Lato" w:hAnsi="Lato" w:cs="Calibri"/>
          <w:b/>
          <w:bCs/>
        </w:rPr>
      </w:pPr>
    </w:p>
    <w:p w14:paraId="77B79D89" w14:textId="77777777" w:rsidR="002252B8" w:rsidRDefault="002252B8" w:rsidP="0052534C">
      <w:pPr>
        <w:pStyle w:val="Default"/>
        <w:contextualSpacing/>
        <w:jc w:val="both"/>
        <w:rPr>
          <w:rFonts w:ascii="Lato" w:hAnsi="Lato" w:cs="Calibri"/>
          <w:b/>
          <w:bCs/>
        </w:rPr>
      </w:pPr>
    </w:p>
    <w:p w14:paraId="153F983B" w14:textId="62C54349" w:rsidR="00A653CA" w:rsidRPr="0009288E" w:rsidRDefault="000E556A" w:rsidP="00902365">
      <w:pPr>
        <w:pStyle w:val="Default"/>
        <w:numPr>
          <w:ilvl w:val="0"/>
          <w:numId w:val="39"/>
        </w:numPr>
        <w:contextualSpacing/>
        <w:rPr>
          <w:rFonts w:ascii="Lato" w:hAnsi="Lato" w:cs="Calibri"/>
          <w:b/>
          <w:bCs/>
          <w:sz w:val="27"/>
          <w:szCs w:val="27"/>
        </w:rPr>
      </w:pPr>
      <w:r w:rsidRPr="0009288E">
        <w:rPr>
          <w:rFonts w:ascii="Lato" w:hAnsi="Lato" w:cs="Calibri"/>
          <w:b/>
          <w:bCs/>
          <w:sz w:val="27"/>
          <w:szCs w:val="27"/>
        </w:rPr>
        <w:t xml:space="preserve">Strategy for </w:t>
      </w:r>
      <w:r w:rsidR="0009288E">
        <w:rPr>
          <w:rFonts w:ascii="Lato" w:hAnsi="Lato" w:cs="Calibri"/>
          <w:b/>
          <w:bCs/>
          <w:sz w:val="27"/>
          <w:szCs w:val="27"/>
        </w:rPr>
        <w:t xml:space="preserve">                          </w:t>
      </w:r>
      <w:r w:rsidR="00A653CA" w:rsidRPr="0009288E">
        <w:rPr>
          <w:rFonts w:ascii="Lato" w:hAnsi="Lato" w:cs="Calibri"/>
          <w:b/>
          <w:bCs/>
          <w:sz w:val="27"/>
          <w:szCs w:val="27"/>
        </w:rPr>
        <w:t>Education and Outreach</w:t>
      </w:r>
    </w:p>
    <w:p w14:paraId="45391FD0" w14:textId="77777777" w:rsidR="0009288E" w:rsidRPr="004C73EE" w:rsidRDefault="0009288E" w:rsidP="0052534C">
      <w:pPr>
        <w:pStyle w:val="Default"/>
        <w:contextualSpacing/>
        <w:jc w:val="both"/>
        <w:rPr>
          <w:rFonts w:ascii="Lato" w:hAnsi="Lato" w:cs="Calibri"/>
          <w:b/>
          <w:bCs/>
        </w:rPr>
      </w:pPr>
    </w:p>
    <w:p w14:paraId="03E34F64" w14:textId="05EB3ED4" w:rsidR="00A653CA" w:rsidRPr="004C73EE" w:rsidRDefault="00D6508E" w:rsidP="0052534C">
      <w:pPr>
        <w:pStyle w:val="Default"/>
        <w:contextualSpacing/>
        <w:jc w:val="both"/>
        <w:rPr>
          <w:rFonts w:ascii="Lato" w:hAnsi="Lato"/>
        </w:rPr>
      </w:pPr>
      <w:r w:rsidRPr="00D6508E">
        <w:rPr>
          <w:rFonts w:ascii="Lato" w:hAnsi="Lato"/>
        </w:rPr>
        <w:t>Through</w:t>
      </w:r>
      <w:r>
        <w:rPr>
          <w:rFonts w:ascii="Lato" w:hAnsi="Lato"/>
          <w:b/>
          <w:bCs/>
        </w:rPr>
        <w:t xml:space="preserve"> education and outreach </w:t>
      </w:r>
      <w:r w:rsidRPr="00D6508E">
        <w:rPr>
          <w:rFonts w:ascii="Lato" w:hAnsi="Lato"/>
        </w:rPr>
        <w:t xml:space="preserve">the </w:t>
      </w:r>
      <w:r w:rsidR="00283524">
        <w:rPr>
          <w:rFonts w:ascii="Lato" w:hAnsi="Lato"/>
        </w:rPr>
        <w:t>MRBB</w:t>
      </w:r>
      <w:r w:rsidRPr="00D6508E">
        <w:rPr>
          <w:rFonts w:ascii="Lato" w:hAnsi="Lato"/>
        </w:rPr>
        <w:t xml:space="preserve"> will</w:t>
      </w:r>
      <w:r w:rsidRPr="00E53BEA">
        <w:rPr>
          <w:rFonts w:ascii="Lato" w:hAnsi="Lato"/>
        </w:rPr>
        <w:t xml:space="preserve"> s</w:t>
      </w:r>
      <w:r w:rsidR="00A653CA" w:rsidRPr="00E53BEA">
        <w:rPr>
          <w:rFonts w:ascii="Lato" w:hAnsi="Lato"/>
        </w:rPr>
        <w:t>trategic</w:t>
      </w:r>
      <w:r w:rsidRPr="00E53BEA">
        <w:rPr>
          <w:rFonts w:ascii="Lato" w:hAnsi="Lato"/>
        </w:rPr>
        <w:t>ally</w:t>
      </w:r>
      <w:r>
        <w:rPr>
          <w:rFonts w:ascii="Lato" w:hAnsi="Lato"/>
          <w:b/>
          <w:bCs/>
        </w:rPr>
        <w:t xml:space="preserve"> </w:t>
      </w:r>
      <w:r w:rsidR="00A653CA" w:rsidRPr="004C73EE">
        <w:rPr>
          <w:rFonts w:ascii="Lato" w:hAnsi="Lato"/>
        </w:rPr>
        <w:t>be a conduit for the voices of the basin</w:t>
      </w:r>
      <w:r w:rsidR="00BE2FEB">
        <w:rPr>
          <w:rFonts w:ascii="Lato" w:hAnsi="Lato"/>
        </w:rPr>
        <w:t xml:space="preserve"> by </w:t>
      </w:r>
      <w:r w:rsidR="00A653CA" w:rsidRPr="004C73EE">
        <w:rPr>
          <w:rFonts w:ascii="Lato" w:hAnsi="Lato"/>
        </w:rPr>
        <w:t>tak</w:t>
      </w:r>
      <w:r>
        <w:rPr>
          <w:rFonts w:ascii="Lato" w:hAnsi="Lato"/>
        </w:rPr>
        <w:t>ing</w:t>
      </w:r>
      <w:r w:rsidR="00A653CA" w:rsidRPr="004C73EE">
        <w:rPr>
          <w:rFonts w:ascii="Lato" w:hAnsi="Lato"/>
        </w:rPr>
        <w:t xml:space="preserve"> </w:t>
      </w:r>
      <w:r w:rsidR="00872C66" w:rsidRPr="004C73EE">
        <w:rPr>
          <w:rFonts w:ascii="Lato" w:hAnsi="Lato"/>
        </w:rPr>
        <w:t>action</w:t>
      </w:r>
      <w:r w:rsidR="00BE2FEB">
        <w:rPr>
          <w:rFonts w:ascii="Lato" w:hAnsi="Lato"/>
        </w:rPr>
        <w:t>s</w:t>
      </w:r>
      <w:r w:rsidR="00A653CA" w:rsidRPr="004C73EE">
        <w:rPr>
          <w:rFonts w:ascii="Lato" w:hAnsi="Lato"/>
        </w:rPr>
        <w:t xml:space="preserve"> to </w:t>
      </w:r>
      <w:r w:rsidR="00ED3311">
        <w:rPr>
          <w:rFonts w:ascii="Lato" w:hAnsi="Lato"/>
        </w:rPr>
        <w:t>identify</w:t>
      </w:r>
      <w:r w:rsidR="00A653CA" w:rsidRPr="004C73EE">
        <w:rPr>
          <w:rFonts w:ascii="Lato" w:hAnsi="Lato"/>
        </w:rPr>
        <w:t xml:space="preserve"> issues at the basin scale</w:t>
      </w:r>
      <w:r w:rsidR="00BE2FEB">
        <w:rPr>
          <w:rFonts w:ascii="Lato" w:hAnsi="Lato"/>
        </w:rPr>
        <w:t>.  The MRBB will</w:t>
      </w:r>
      <w:r>
        <w:rPr>
          <w:rFonts w:ascii="Lato" w:hAnsi="Lato"/>
        </w:rPr>
        <w:t xml:space="preserve"> </w:t>
      </w:r>
      <w:r w:rsidR="00A653CA" w:rsidRPr="004C73EE">
        <w:rPr>
          <w:rFonts w:ascii="Lato" w:hAnsi="Lato"/>
        </w:rPr>
        <w:t>rais</w:t>
      </w:r>
      <w:r w:rsidR="00BE2FEB">
        <w:rPr>
          <w:rFonts w:ascii="Lato" w:hAnsi="Lato"/>
        </w:rPr>
        <w:t>e</w:t>
      </w:r>
      <w:r w:rsidR="00A653CA" w:rsidRPr="004C73EE">
        <w:rPr>
          <w:rFonts w:ascii="Lato" w:hAnsi="Lato"/>
        </w:rPr>
        <w:t xml:space="preserve"> the profile of </w:t>
      </w:r>
      <w:r>
        <w:rPr>
          <w:rFonts w:ascii="Lato" w:hAnsi="Lato"/>
        </w:rPr>
        <w:t xml:space="preserve">the </w:t>
      </w:r>
      <w:r w:rsidR="00283524">
        <w:rPr>
          <w:rFonts w:ascii="Lato" w:hAnsi="Lato"/>
        </w:rPr>
        <w:t>MRBB</w:t>
      </w:r>
      <w:r w:rsidR="000142AD">
        <w:rPr>
          <w:rFonts w:ascii="Lato" w:hAnsi="Lato"/>
        </w:rPr>
        <w:t>’</w:t>
      </w:r>
      <w:r>
        <w:rPr>
          <w:rFonts w:ascii="Lato" w:hAnsi="Lato"/>
        </w:rPr>
        <w:t xml:space="preserve">s </w:t>
      </w:r>
      <w:r w:rsidR="00A653CA" w:rsidRPr="004C73EE">
        <w:rPr>
          <w:rFonts w:ascii="Lato" w:hAnsi="Lato"/>
        </w:rPr>
        <w:t xml:space="preserve">work </w:t>
      </w:r>
      <w:r>
        <w:rPr>
          <w:rFonts w:ascii="Lato" w:hAnsi="Lato"/>
        </w:rPr>
        <w:t xml:space="preserve">to </w:t>
      </w:r>
      <w:r w:rsidR="00A653CA" w:rsidRPr="004C73EE">
        <w:rPr>
          <w:rFonts w:ascii="Lato" w:hAnsi="Lato"/>
        </w:rPr>
        <w:t xml:space="preserve">ensure </w:t>
      </w:r>
      <w:r>
        <w:rPr>
          <w:rFonts w:ascii="Lato" w:hAnsi="Lato"/>
        </w:rPr>
        <w:t xml:space="preserve">the </w:t>
      </w:r>
      <w:r w:rsidR="00013376">
        <w:rPr>
          <w:rFonts w:ascii="Lato" w:hAnsi="Lato"/>
        </w:rPr>
        <w:t>continued significance</w:t>
      </w:r>
      <w:r>
        <w:rPr>
          <w:rFonts w:ascii="Lato" w:hAnsi="Lato"/>
        </w:rPr>
        <w:t xml:space="preserve"> of the </w:t>
      </w:r>
      <w:r w:rsidR="00283524">
        <w:rPr>
          <w:rFonts w:ascii="Lato" w:hAnsi="Lato"/>
        </w:rPr>
        <w:t>MRBB</w:t>
      </w:r>
      <w:r w:rsidR="00013376">
        <w:rPr>
          <w:rFonts w:ascii="Lato" w:hAnsi="Lato"/>
        </w:rPr>
        <w:t>’</w:t>
      </w:r>
      <w:r>
        <w:rPr>
          <w:rFonts w:ascii="Lato" w:hAnsi="Lato"/>
        </w:rPr>
        <w:t>s role</w:t>
      </w:r>
      <w:r w:rsidR="00A653CA" w:rsidRPr="004C73EE">
        <w:rPr>
          <w:rFonts w:ascii="Lato" w:hAnsi="Lato"/>
        </w:rPr>
        <w:t xml:space="preserve">. </w:t>
      </w:r>
    </w:p>
    <w:p w14:paraId="18F074C5" w14:textId="77777777" w:rsidR="00822776" w:rsidRPr="004C73EE" w:rsidRDefault="00822776" w:rsidP="0052534C">
      <w:pPr>
        <w:pStyle w:val="Default"/>
        <w:contextualSpacing/>
        <w:jc w:val="both"/>
        <w:rPr>
          <w:rFonts w:ascii="Lato" w:hAnsi="Lato"/>
        </w:rPr>
      </w:pPr>
    </w:p>
    <w:p w14:paraId="42696F64" w14:textId="5D038E60" w:rsidR="00A653CA" w:rsidRPr="004C73EE" w:rsidRDefault="00A653CA" w:rsidP="0052534C">
      <w:pPr>
        <w:pStyle w:val="Default"/>
        <w:contextualSpacing/>
        <w:jc w:val="both"/>
        <w:rPr>
          <w:rFonts w:ascii="Lato" w:hAnsi="Lato"/>
        </w:rPr>
      </w:pPr>
      <w:r w:rsidRPr="004C73EE">
        <w:rPr>
          <w:rFonts w:ascii="Lato" w:hAnsi="Lato"/>
          <w:b/>
          <w:bCs/>
        </w:rPr>
        <w:t>What do we gain by working together</w:t>
      </w:r>
      <w:r w:rsidR="004E00DB">
        <w:rPr>
          <w:rFonts w:ascii="Lato" w:hAnsi="Lato"/>
          <w:b/>
          <w:bCs/>
        </w:rPr>
        <w:t>:</w:t>
      </w:r>
      <w:r w:rsidRPr="004C73EE">
        <w:rPr>
          <w:rFonts w:ascii="Lato" w:hAnsi="Lato"/>
        </w:rPr>
        <w:t xml:space="preserve"> </w:t>
      </w:r>
    </w:p>
    <w:p w14:paraId="2493EE4E" w14:textId="5D928304" w:rsidR="00ED3311" w:rsidRPr="00ED3311" w:rsidRDefault="004E00DB" w:rsidP="00ED3311">
      <w:pPr>
        <w:pStyle w:val="Default"/>
        <w:numPr>
          <w:ilvl w:val="0"/>
          <w:numId w:val="24"/>
        </w:numPr>
        <w:ind w:left="450" w:hanging="450"/>
        <w:contextualSpacing/>
        <w:jc w:val="both"/>
        <w:rPr>
          <w:rFonts w:ascii="Lato" w:hAnsi="Lato"/>
        </w:rPr>
      </w:pPr>
      <w:r>
        <w:rPr>
          <w:rFonts w:ascii="Lato" w:hAnsi="Lato"/>
        </w:rPr>
        <w:t xml:space="preserve">We </w:t>
      </w:r>
      <w:r w:rsidR="00D6508E">
        <w:rPr>
          <w:rFonts w:ascii="Lato" w:hAnsi="Lato"/>
        </w:rPr>
        <w:t xml:space="preserve">will </w:t>
      </w:r>
      <w:r>
        <w:rPr>
          <w:rFonts w:ascii="Lato" w:hAnsi="Lato"/>
        </w:rPr>
        <w:t>a</w:t>
      </w:r>
      <w:r w:rsidR="00A653CA" w:rsidRPr="004C73EE">
        <w:rPr>
          <w:rFonts w:ascii="Lato" w:hAnsi="Lato"/>
        </w:rPr>
        <w:t xml:space="preserve">mplify and raise the profiles of the issues through a </w:t>
      </w:r>
      <w:r w:rsidR="00872C66" w:rsidRPr="004C73EE">
        <w:rPr>
          <w:rFonts w:ascii="Lato" w:hAnsi="Lato"/>
        </w:rPr>
        <w:t>collective</w:t>
      </w:r>
      <w:r w:rsidR="00A653CA" w:rsidRPr="004C73EE">
        <w:rPr>
          <w:rFonts w:ascii="Lato" w:hAnsi="Lato"/>
        </w:rPr>
        <w:t xml:space="preserve"> voice. </w:t>
      </w:r>
    </w:p>
    <w:p w14:paraId="394BBBB0" w14:textId="304DE037" w:rsidR="00A653CA" w:rsidRPr="004C73EE" w:rsidRDefault="00D6508E" w:rsidP="00BE0A52">
      <w:pPr>
        <w:pStyle w:val="Default"/>
        <w:numPr>
          <w:ilvl w:val="0"/>
          <w:numId w:val="24"/>
        </w:numPr>
        <w:ind w:left="450" w:hanging="450"/>
        <w:contextualSpacing/>
        <w:jc w:val="both"/>
        <w:rPr>
          <w:rFonts w:ascii="Lato" w:hAnsi="Lato"/>
        </w:rPr>
      </w:pPr>
      <w:r>
        <w:rPr>
          <w:rFonts w:ascii="Lato" w:hAnsi="Lato"/>
        </w:rPr>
        <w:t>We will p</w:t>
      </w:r>
      <w:r w:rsidR="00A653CA" w:rsidRPr="004C73EE">
        <w:rPr>
          <w:rFonts w:ascii="Lato" w:hAnsi="Lato"/>
        </w:rPr>
        <w:t xml:space="preserve">rovide a unified delivery of messages to foster greater engagement. </w:t>
      </w:r>
    </w:p>
    <w:p w14:paraId="296C30DF" w14:textId="0E327C45" w:rsidR="00A653CA" w:rsidRPr="004C73EE" w:rsidRDefault="00872C66" w:rsidP="00BE0A52">
      <w:pPr>
        <w:pStyle w:val="Default"/>
        <w:numPr>
          <w:ilvl w:val="0"/>
          <w:numId w:val="24"/>
        </w:numPr>
        <w:ind w:left="450" w:hanging="450"/>
        <w:contextualSpacing/>
        <w:jc w:val="both"/>
        <w:rPr>
          <w:rFonts w:ascii="Lato" w:hAnsi="Lato"/>
        </w:rPr>
      </w:pPr>
      <w:r w:rsidRPr="004C73EE">
        <w:rPr>
          <w:rFonts w:ascii="Lato" w:hAnsi="Lato"/>
        </w:rPr>
        <w:t>Collective</w:t>
      </w:r>
      <w:r w:rsidR="00D6508E">
        <w:rPr>
          <w:rFonts w:ascii="Lato" w:hAnsi="Lato"/>
        </w:rPr>
        <w:t>ly</w:t>
      </w:r>
      <w:r w:rsidR="00AF37E1">
        <w:rPr>
          <w:rFonts w:ascii="Lato" w:hAnsi="Lato"/>
        </w:rPr>
        <w:t>,</w:t>
      </w:r>
      <w:r w:rsidR="00D6508E">
        <w:rPr>
          <w:rFonts w:ascii="Lato" w:hAnsi="Lato"/>
        </w:rPr>
        <w:t xml:space="preserve"> we </w:t>
      </w:r>
      <w:r w:rsidR="00A653CA" w:rsidRPr="004C73EE">
        <w:rPr>
          <w:rFonts w:ascii="Lato" w:hAnsi="Lato"/>
        </w:rPr>
        <w:t>will build and enhance trust</w:t>
      </w:r>
      <w:r w:rsidR="00D6508E">
        <w:rPr>
          <w:rFonts w:ascii="Lato" w:hAnsi="Lato"/>
        </w:rPr>
        <w:t xml:space="preserve"> especially </w:t>
      </w:r>
      <w:r w:rsidR="00013376">
        <w:rPr>
          <w:rFonts w:ascii="Lato" w:hAnsi="Lato"/>
        </w:rPr>
        <w:t>by</w:t>
      </w:r>
      <w:r w:rsidR="00A653CA" w:rsidRPr="004C73EE">
        <w:rPr>
          <w:rFonts w:ascii="Lato" w:hAnsi="Lato"/>
        </w:rPr>
        <w:t xml:space="preserve"> braiding </w:t>
      </w:r>
      <w:r w:rsidR="00013376">
        <w:rPr>
          <w:rFonts w:ascii="Lato" w:hAnsi="Lato"/>
        </w:rPr>
        <w:t xml:space="preserve">diverse ways of </w:t>
      </w:r>
      <w:r w:rsidR="00CA3294">
        <w:rPr>
          <w:rFonts w:ascii="Lato" w:hAnsi="Lato"/>
        </w:rPr>
        <w:t>know</w:t>
      </w:r>
      <w:r w:rsidR="00013376">
        <w:rPr>
          <w:rFonts w:ascii="Lato" w:hAnsi="Lato"/>
        </w:rPr>
        <w:t>ing</w:t>
      </w:r>
      <w:r w:rsidR="00CA3294">
        <w:rPr>
          <w:rFonts w:ascii="Lato" w:hAnsi="Lato"/>
        </w:rPr>
        <w:t xml:space="preserve"> </w:t>
      </w:r>
      <w:r w:rsidR="00051BCF">
        <w:rPr>
          <w:rFonts w:ascii="Lato" w:hAnsi="Lato"/>
        </w:rPr>
        <w:t xml:space="preserve">based on </w:t>
      </w:r>
      <w:r w:rsidR="00A653CA" w:rsidRPr="004C73EE">
        <w:rPr>
          <w:rFonts w:ascii="Lato" w:hAnsi="Lato"/>
        </w:rPr>
        <w:t>I</w:t>
      </w:r>
      <w:r w:rsidR="00D6508E">
        <w:rPr>
          <w:rFonts w:ascii="Lato" w:hAnsi="Lato"/>
        </w:rPr>
        <w:t xml:space="preserve">ndigenous </w:t>
      </w:r>
      <w:r w:rsidR="00A653CA" w:rsidRPr="004C73EE">
        <w:rPr>
          <w:rFonts w:ascii="Lato" w:hAnsi="Lato"/>
        </w:rPr>
        <w:t>K</w:t>
      </w:r>
      <w:r w:rsidR="00D6508E">
        <w:rPr>
          <w:rFonts w:ascii="Lato" w:hAnsi="Lato"/>
        </w:rPr>
        <w:t>nowledge</w:t>
      </w:r>
      <w:r w:rsidR="00A653CA" w:rsidRPr="004C73EE">
        <w:rPr>
          <w:rFonts w:ascii="Lato" w:hAnsi="Lato"/>
        </w:rPr>
        <w:t xml:space="preserve"> and Science. </w:t>
      </w:r>
    </w:p>
    <w:p w14:paraId="0FBCCD93" w14:textId="77777777" w:rsidR="00ED3311" w:rsidRDefault="00013376" w:rsidP="00BE0A52">
      <w:pPr>
        <w:pStyle w:val="Default"/>
        <w:numPr>
          <w:ilvl w:val="0"/>
          <w:numId w:val="24"/>
        </w:numPr>
        <w:ind w:left="450" w:hanging="450"/>
        <w:contextualSpacing/>
        <w:jc w:val="both"/>
        <w:rPr>
          <w:rFonts w:ascii="Lato" w:hAnsi="Lato"/>
        </w:rPr>
      </w:pPr>
      <w:r>
        <w:rPr>
          <w:rFonts w:ascii="Lato" w:hAnsi="Lato"/>
        </w:rPr>
        <w:t xml:space="preserve">We </w:t>
      </w:r>
      <w:r w:rsidR="000E556A">
        <w:rPr>
          <w:rFonts w:ascii="Lato" w:hAnsi="Lato"/>
        </w:rPr>
        <w:t xml:space="preserve">strive to </w:t>
      </w:r>
      <w:r>
        <w:rPr>
          <w:rFonts w:ascii="Lato" w:hAnsi="Lato"/>
        </w:rPr>
        <w:t>e</w:t>
      </w:r>
      <w:r w:rsidR="00A653CA" w:rsidRPr="004C73EE">
        <w:rPr>
          <w:rFonts w:ascii="Lato" w:hAnsi="Lato"/>
        </w:rPr>
        <w:t xml:space="preserve">nsure accountability of the </w:t>
      </w:r>
      <w:r w:rsidR="00872C66" w:rsidRPr="004C73EE">
        <w:rPr>
          <w:rFonts w:ascii="Lato" w:hAnsi="Lato"/>
        </w:rPr>
        <w:t>collective</w:t>
      </w:r>
      <w:r w:rsidR="00A653CA" w:rsidRPr="004C73EE">
        <w:rPr>
          <w:rFonts w:ascii="Lato" w:hAnsi="Lato"/>
        </w:rPr>
        <w:t xml:space="preserve"> to the </w:t>
      </w:r>
      <w:r w:rsidR="006E27EF">
        <w:rPr>
          <w:rFonts w:ascii="Lato" w:hAnsi="Lato"/>
        </w:rPr>
        <w:t xml:space="preserve">people and </w:t>
      </w:r>
      <w:r w:rsidR="00872C66" w:rsidRPr="004C73EE">
        <w:rPr>
          <w:rFonts w:ascii="Lato" w:hAnsi="Lato"/>
        </w:rPr>
        <w:t>communities</w:t>
      </w:r>
      <w:r w:rsidR="006E27EF">
        <w:rPr>
          <w:rFonts w:ascii="Lato" w:hAnsi="Lato"/>
        </w:rPr>
        <w:t xml:space="preserve"> who live in the basin</w:t>
      </w:r>
      <w:r w:rsidR="00A653CA" w:rsidRPr="004C73EE">
        <w:rPr>
          <w:rFonts w:ascii="Lato" w:hAnsi="Lato"/>
        </w:rPr>
        <w:t>.</w:t>
      </w:r>
    </w:p>
    <w:p w14:paraId="0B092851" w14:textId="77777777" w:rsidR="00A653CA" w:rsidRPr="004C73EE" w:rsidRDefault="00A653CA" w:rsidP="0052534C">
      <w:pPr>
        <w:pStyle w:val="Default"/>
        <w:contextualSpacing/>
        <w:jc w:val="both"/>
        <w:rPr>
          <w:rFonts w:ascii="Lato" w:hAnsi="Lato"/>
        </w:rPr>
      </w:pPr>
    </w:p>
    <w:p w14:paraId="795C5562" w14:textId="41D61E2F" w:rsidR="00A653CA" w:rsidRPr="004C73EE" w:rsidRDefault="00A653CA" w:rsidP="0052534C">
      <w:pPr>
        <w:pStyle w:val="Default"/>
        <w:contextualSpacing/>
        <w:jc w:val="both"/>
        <w:rPr>
          <w:rFonts w:ascii="Lato" w:hAnsi="Lato"/>
        </w:rPr>
      </w:pPr>
      <w:r w:rsidRPr="004C73EE">
        <w:rPr>
          <w:rFonts w:ascii="Lato" w:hAnsi="Lato"/>
          <w:b/>
          <w:bCs/>
        </w:rPr>
        <w:t>Benefits o</w:t>
      </w:r>
      <w:r w:rsidR="004F37B8">
        <w:rPr>
          <w:rFonts w:ascii="Lato" w:hAnsi="Lato"/>
          <w:b/>
          <w:bCs/>
        </w:rPr>
        <w:t>f</w:t>
      </w:r>
      <w:r w:rsidRPr="004C73EE">
        <w:rPr>
          <w:rFonts w:ascii="Lato" w:hAnsi="Lato"/>
          <w:b/>
          <w:bCs/>
        </w:rPr>
        <w:t xml:space="preserve"> realizing strategy</w:t>
      </w:r>
      <w:r w:rsidRPr="004C73EE">
        <w:rPr>
          <w:rFonts w:ascii="Lato" w:hAnsi="Lato"/>
        </w:rPr>
        <w:t xml:space="preserve">: </w:t>
      </w:r>
    </w:p>
    <w:p w14:paraId="48ABA43B" w14:textId="1C562C66" w:rsidR="00A653CA" w:rsidRPr="004C73EE" w:rsidRDefault="000E556A" w:rsidP="0052534C">
      <w:pPr>
        <w:pStyle w:val="Default"/>
        <w:contextualSpacing/>
        <w:jc w:val="both"/>
        <w:rPr>
          <w:rFonts w:ascii="Lato" w:hAnsi="Lato"/>
        </w:rPr>
      </w:pPr>
      <w:r w:rsidRPr="000E556A">
        <w:rPr>
          <w:rFonts w:ascii="Lato" w:hAnsi="Lato"/>
        </w:rPr>
        <w:t xml:space="preserve">The </w:t>
      </w:r>
      <w:r w:rsidR="00283524">
        <w:rPr>
          <w:rFonts w:ascii="Lato" w:hAnsi="Lato"/>
        </w:rPr>
        <w:t>MRBB</w:t>
      </w:r>
      <w:r w:rsidRPr="000E556A">
        <w:rPr>
          <w:rFonts w:ascii="Lato" w:hAnsi="Lato"/>
        </w:rPr>
        <w:t xml:space="preserve"> will be</w:t>
      </w:r>
      <w:r w:rsidR="00A653CA" w:rsidRPr="000E556A">
        <w:rPr>
          <w:rFonts w:ascii="Lato" w:hAnsi="Lato"/>
        </w:rPr>
        <w:t xml:space="preserve"> able to share the vision more broadly</w:t>
      </w:r>
      <w:r w:rsidRPr="000E556A">
        <w:rPr>
          <w:rFonts w:ascii="Lato" w:hAnsi="Lato"/>
        </w:rPr>
        <w:t xml:space="preserve"> and p</w:t>
      </w:r>
      <w:r w:rsidR="00A653CA" w:rsidRPr="000E556A">
        <w:rPr>
          <w:rFonts w:ascii="Lato" w:hAnsi="Lato"/>
        </w:rPr>
        <w:t xml:space="preserve">rovide </w:t>
      </w:r>
      <w:r w:rsidR="00872C66" w:rsidRPr="000E556A">
        <w:rPr>
          <w:rFonts w:ascii="Lato" w:hAnsi="Lato"/>
        </w:rPr>
        <w:t>direction</w:t>
      </w:r>
      <w:r w:rsidR="00A653CA" w:rsidRPr="000E556A">
        <w:rPr>
          <w:rFonts w:ascii="Lato" w:hAnsi="Lato"/>
        </w:rPr>
        <w:t xml:space="preserve"> on </w:t>
      </w:r>
      <w:r w:rsidRPr="000E556A">
        <w:rPr>
          <w:rFonts w:ascii="Lato" w:hAnsi="Lato"/>
        </w:rPr>
        <w:t>the strategic</w:t>
      </w:r>
      <w:r w:rsidR="00A653CA" w:rsidRPr="000E556A">
        <w:rPr>
          <w:rFonts w:ascii="Lato" w:hAnsi="Lato"/>
        </w:rPr>
        <w:t xml:space="preserve"> </w:t>
      </w:r>
      <w:r w:rsidR="00872C66" w:rsidRPr="000E556A">
        <w:rPr>
          <w:rFonts w:ascii="Lato" w:hAnsi="Lato"/>
        </w:rPr>
        <w:t>objectives</w:t>
      </w:r>
      <w:r w:rsidR="00A653CA" w:rsidRPr="000E556A">
        <w:rPr>
          <w:rFonts w:ascii="Lato" w:hAnsi="Lato"/>
        </w:rPr>
        <w:t xml:space="preserve"> through </w:t>
      </w:r>
      <w:r w:rsidR="00872C66" w:rsidRPr="000E556A">
        <w:rPr>
          <w:rFonts w:ascii="Lato" w:hAnsi="Lato"/>
        </w:rPr>
        <w:t>communicating</w:t>
      </w:r>
      <w:r w:rsidR="00A653CA" w:rsidRPr="000E556A">
        <w:rPr>
          <w:rFonts w:ascii="Lato" w:hAnsi="Lato"/>
        </w:rPr>
        <w:t xml:space="preserve"> with others and </w:t>
      </w:r>
      <w:r w:rsidR="00E6246F">
        <w:rPr>
          <w:rFonts w:ascii="Lato" w:hAnsi="Lato"/>
        </w:rPr>
        <w:t>receiving</w:t>
      </w:r>
      <w:r w:rsidR="00A653CA" w:rsidRPr="000E556A">
        <w:rPr>
          <w:rFonts w:ascii="Lato" w:hAnsi="Lato"/>
        </w:rPr>
        <w:t xml:space="preserve"> feedback and </w:t>
      </w:r>
      <w:r w:rsidRPr="000E556A">
        <w:rPr>
          <w:rFonts w:ascii="Lato" w:hAnsi="Lato"/>
        </w:rPr>
        <w:t>stakeholder input.  By b</w:t>
      </w:r>
      <w:r w:rsidR="00A653CA" w:rsidRPr="000E556A">
        <w:rPr>
          <w:rFonts w:ascii="Lato" w:hAnsi="Lato"/>
        </w:rPr>
        <w:t xml:space="preserve">eing a conduit for the voices of the people on the land </w:t>
      </w:r>
      <w:r w:rsidRPr="000E556A">
        <w:rPr>
          <w:rFonts w:ascii="Lato" w:hAnsi="Lato"/>
        </w:rPr>
        <w:t xml:space="preserve">the </w:t>
      </w:r>
      <w:r w:rsidR="00283524">
        <w:rPr>
          <w:rFonts w:ascii="Lato" w:hAnsi="Lato"/>
        </w:rPr>
        <w:t>MRBB</w:t>
      </w:r>
      <w:r w:rsidRPr="000E556A">
        <w:rPr>
          <w:rFonts w:ascii="Lato" w:hAnsi="Lato"/>
        </w:rPr>
        <w:t xml:space="preserve"> can </w:t>
      </w:r>
      <w:r w:rsidR="00A653CA" w:rsidRPr="000E556A">
        <w:rPr>
          <w:rFonts w:ascii="Lato" w:hAnsi="Lato"/>
        </w:rPr>
        <w:t xml:space="preserve">drive research </w:t>
      </w:r>
      <w:r w:rsidR="00872C66" w:rsidRPr="000E556A">
        <w:rPr>
          <w:rFonts w:ascii="Lato" w:hAnsi="Lato"/>
        </w:rPr>
        <w:t>initiatives</w:t>
      </w:r>
      <w:r w:rsidR="00A653CA" w:rsidRPr="000E556A">
        <w:rPr>
          <w:rFonts w:ascii="Lato" w:hAnsi="Lato"/>
        </w:rPr>
        <w:t xml:space="preserve"> and </w:t>
      </w:r>
      <w:r w:rsidRPr="000E556A">
        <w:rPr>
          <w:rFonts w:ascii="Lato" w:hAnsi="Lato"/>
        </w:rPr>
        <w:t>influence investment opportunities</w:t>
      </w:r>
      <w:r w:rsidR="00A653CA" w:rsidRPr="000E556A">
        <w:rPr>
          <w:rFonts w:ascii="Lato" w:hAnsi="Lato"/>
        </w:rPr>
        <w:t>.</w:t>
      </w:r>
      <w:r w:rsidR="00A653CA" w:rsidRPr="004C73EE">
        <w:rPr>
          <w:rFonts w:ascii="Lato" w:hAnsi="Lato"/>
        </w:rPr>
        <w:t xml:space="preserve"> </w:t>
      </w:r>
    </w:p>
    <w:p w14:paraId="03E34C91" w14:textId="77777777" w:rsidR="002252B8" w:rsidRDefault="002252B8" w:rsidP="0052534C">
      <w:pPr>
        <w:pStyle w:val="Default"/>
        <w:contextualSpacing/>
        <w:jc w:val="both"/>
        <w:rPr>
          <w:rFonts w:ascii="Lato" w:hAnsi="Lato"/>
        </w:rPr>
        <w:sectPr w:rsidR="002252B8" w:rsidSect="002252B8">
          <w:type w:val="continuous"/>
          <w:pgSz w:w="12240" w:h="15840"/>
          <w:pgMar w:top="1440" w:right="1440" w:bottom="1440" w:left="1440" w:header="720" w:footer="720" w:gutter="0"/>
          <w:cols w:num="2" w:space="720"/>
          <w:docGrid w:linePitch="360"/>
        </w:sectPr>
      </w:pPr>
    </w:p>
    <w:p w14:paraId="7BC84C76" w14:textId="77777777" w:rsidR="00A653CA" w:rsidRDefault="00A653CA" w:rsidP="0052534C">
      <w:pPr>
        <w:pStyle w:val="Default"/>
        <w:contextualSpacing/>
        <w:jc w:val="both"/>
        <w:rPr>
          <w:rFonts w:ascii="Lato" w:hAnsi="Lato"/>
        </w:rPr>
      </w:pPr>
    </w:p>
    <w:p w14:paraId="4E00A2A4" w14:textId="77777777" w:rsidR="004027FF" w:rsidRDefault="004027FF" w:rsidP="0052534C">
      <w:pPr>
        <w:pStyle w:val="Default"/>
        <w:contextualSpacing/>
        <w:jc w:val="both"/>
        <w:rPr>
          <w:rFonts w:ascii="Lato" w:hAnsi="Lato"/>
        </w:rPr>
      </w:pPr>
    </w:p>
    <w:p w14:paraId="1A8F3EF3" w14:textId="77777777" w:rsidR="004027FF" w:rsidRDefault="004027FF" w:rsidP="0052534C">
      <w:pPr>
        <w:pStyle w:val="Default"/>
        <w:contextualSpacing/>
        <w:jc w:val="both"/>
        <w:rPr>
          <w:rFonts w:ascii="Lato" w:hAnsi="Lato"/>
        </w:rPr>
      </w:pPr>
    </w:p>
    <w:p w14:paraId="267B3308" w14:textId="77777777" w:rsidR="004027FF" w:rsidRDefault="004027FF" w:rsidP="0052534C">
      <w:pPr>
        <w:pStyle w:val="Default"/>
        <w:contextualSpacing/>
        <w:jc w:val="both"/>
        <w:rPr>
          <w:rFonts w:ascii="Lato" w:hAnsi="Lato"/>
        </w:rPr>
      </w:pPr>
    </w:p>
    <w:p w14:paraId="3D25FB4B" w14:textId="77777777" w:rsidR="004027FF" w:rsidRDefault="004027FF" w:rsidP="0052534C">
      <w:pPr>
        <w:pStyle w:val="Default"/>
        <w:contextualSpacing/>
        <w:jc w:val="both"/>
        <w:rPr>
          <w:rFonts w:ascii="Lato" w:hAnsi="Lato"/>
        </w:rPr>
      </w:pPr>
    </w:p>
    <w:p w14:paraId="567B8143" w14:textId="77777777" w:rsidR="004027FF" w:rsidRDefault="004027FF" w:rsidP="0052534C">
      <w:pPr>
        <w:pStyle w:val="Default"/>
        <w:contextualSpacing/>
        <w:jc w:val="both"/>
        <w:rPr>
          <w:rFonts w:ascii="Lato" w:hAnsi="Lato"/>
        </w:rPr>
      </w:pPr>
    </w:p>
    <w:p w14:paraId="2C0A580A" w14:textId="77777777" w:rsidR="004027FF" w:rsidRDefault="004027FF" w:rsidP="0052534C">
      <w:pPr>
        <w:pStyle w:val="Default"/>
        <w:contextualSpacing/>
        <w:jc w:val="both"/>
        <w:rPr>
          <w:rFonts w:ascii="Lato" w:hAnsi="Lato"/>
        </w:rPr>
      </w:pPr>
    </w:p>
    <w:p w14:paraId="6ECDAA32" w14:textId="77777777" w:rsidR="004027FF" w:rsidRDefault="004027FF" w:rsidP="0052534C">
      <w:pPr>
        <w:pStyle w:val="Default"/>
        <w:contextualSpacing/>
        <w:jc w:val="both"/>
        <w:rPr>
          <w:rFonts w:ascii="Lato" w:hAnsi="Lato"/>
        </w:rPr>
      </w:pPr>
    </w:p>
    <w:p w14:paraId="27E12C09" w14:textId="77777777" w:rsidR="004027FF" w:rsidRDefault="004027FF" w:rsidP="0052534C">
      <w:pPr>
        <w:pStyle w:val="Default"/>
        <w:contextualSpacing/>
        <w:jc w:val="both"/>
        <w:rPr>
          <w:rFonts w:ascii="Lato" w:hAnsi="Lato"/>
        </w:rPr>
      </w:pPr>
    </w:p>
    <w:p w14:paraId="69D150D6" w14:textId="77777777" w:rsidR="004027FF" w:rsidRDefault="004027FF" w:rsidP="0052534C">
      <w:pPr>
        <w:pStyle w:val="Default"/>
        <w:contextualSpacing/>
        <w:jc w:val="both"/>
        <w:rPr>
          <w:rFonts w:ascii="Lato" w:hAnsi="Lato"/>
        </w:rPr>
      </w:pPr>
    </w:p>
    <w:p w14:paraId="48057C37" w14:textId="77777777" w:rsidR="004027FF" w:rsidRDefault="004027FF" w:rsidP="0052534C">
      <w:pPr>
        <w:pStyle w:val="Default"/>
        <w:contextualSpacing/>
        <w:jc w:val="both"/>
        <w:rPr>
          <w:rFonts w:ascii="Lato" w:hAnsi="Lato"/>
          <w:b/>
          <w:bCs/>
        </w:rPr>
      </w:pPr>
    </w:p>
    <w:p w14:paraId="3D4B83F0" w14:textId="77777777" w:rsidR="0009288E" w:rsidRDefault="0009288E" w:rsidP="0052534C">
      <w:pPr>
        <w:pStyle w:val="Default"/>
        <w:contextualSpacing/>
        <w:jc w:val="both"/>
        <w:rPr>
          <w:rFonts w:ascii="Lato" w:hAnsi="Lato"/>
          <w:b/>
          <w:bCs/>
        </w:rPr>
      </w:pPr>
    </w:p>
    <w:p w14:paraId="672B7145" w14:textId="6CCED376" w:rsidR="00A653CA" w:rsidRPr="0009288E" w:rsidRDefault="00A653CA" w:rsidP="00902365">
      <w:pPr>
        <w:pStyle w:val="Default"/>
        <w:numPr>
          <w:ilvl w:val="0"/>
          <w:numId w:val="39"/>
        </w:numPr>
        <w:contextualSpacing/>
        <w:rPr>
          <w:rFonts w:ascii="Lato" w:hAnsi="Lato"/>
          <w:b/>
          <w:bCs/>
          <w:sz w:val="27"/>
          <w:szCs w:val="27"/>
        </w:rPr>
      </w:pPr>
      <w:r w:rsidRPr="0009288E">
        <w:rPr>
          <w:rFonts w:ascii="Lato" w:hAnsi="Lato"/>
          <w:b/>
          <w:bCs/>
          <w:sz w:val="27"/>
          <w:szCs w:val="27"/>
        </w:rPr>
        <w:lastRenderedPageBreak/>
        <w:t>Strategic Investments &amp; Partnerships</w:t>
      </w:r>
    </w:p>
    <w:p w14:paraId="098AFA9C" w14:textId="77777777" w:rsidR="0009288E" w:rsidRPr="004C73EE" w:rsidRDefault="0009288E" w:rsidP="0052534C">
      <w:pPr>
        <w:pStyle w:val="Default"/>
        <w:contextualSpacing/>
        <w:jc w:val="both"/>
        <w:rPr>
          <w:rFonts w:ascii="Lato" w:hAnsi="Lato" w:cs="Calibri"/>
        </w:rPr>
      </w:pPr>
    </w:p>
    <w:p w14:paraId="7B9AEFF5" w14:textId="0236F600" w:rsidR="00A653CA" w:rsidRPr="004C73EE" w:rsidRDefault="006E27EF" w:rsidP="0052534C">
      <w:pPr>
        <w:pStyle w:val="Default"/>
        <w:contextualSpacing/>
        <w:jc w:val="both"/>
        <w:rPr>
          <w:rFonts w:ascii="Lato" w:hAnsi="Lato"/>
        </w:rPr>
      </w:pPr>
      <w:r w:rsidRPr="00F31A09">
        <w:rPr>
          <w:rFonts w:ascii="Lato" w:hAnsi="Lato"/>
        </w:rPr>
        <w:t xml:space="preserve">The </w:t>
      </w:r>
      <w:r w:rsidR="00283524" w:rsidRPr="00F31A09">
        <w:rPr>
          <w:rFonts w:ascii="Lato" w:hAnsi="Lato"/>
        </w:rPr>
        <w:t>MRBB</w:t>
      </w:r>
      <w:r w:rsidRPr="00F31A09">
        <w:rPr>
          <w:rFonts w:ascii="Lato" w:hAnsi="Lato"/>
        </w:rPr>
        <w:t xml:space="preserve"> will</w:t>
      </w:r>
      <w:r w:rsidRPr="00F31A09">
        <w:rPr>
          <w:rFonts w:ascii="Lato" w:hAnsi="Lato"/>
          <w:b/>
          <w:bCs/>
        </w:rPr>
        <w:t xml:space="preserve"> </w:t>
      </w:r>
      <w:r w:rsidRPr="00F31A09">
        <w:rPr>
          <w:rFonts w:ascii="Lato" w:hAnsi="Lato"/>
        </w:rPr>
        <w:t>s</w:t>
      </w:r>
      <w:r w:rsidR="00A653CA" w:rsidRPr="00F31A09">
        <w:rPr>
          <w:rFonts w:ascii="Lato" w:hAnsi="Lato"/>
        </w:rPr>
        <w:t xml:space="preserve">trategically </w:t>
      </w:r>
      <w:r w:rsidR="00872C66" w:rsidRPr="00F31A09">
        <w:rPr>
          <w:rFonts w:ascii="Lato" w:hAnsi="Lato"/>
        </w:rPr>
        <w:t>position</w:t>
      </w:r>
      <w:r w:rsidR="00A653CA" w:rsidRPr="00F31A09">
        <w:rPr>
          <w:rFonts w:ascii="Lato" w:hAnsi="Lato"/>
        </w:rPr>
        <w:t xml:space="preserve"> </w:t>
      </w:r>
      <w:r w:rsidRPr="00F31A09">
        <w:rPr>
          <w:rFonts w:ascii="Lato" w:hAnsi="Lato"/>
        </w:rPr>
        <w:t xml:space="preserve">its efforts </w:t>
      </w:r>
      <w:r w:rsidR="00A653CA" w:rsidRPr="00F31A09">
        <w:rPr>
          <w:rFonts w:ascii="Lato" w:hAnsi="Lato"/>
        </w:rPr>
        <w:t xml:space="preserve">to </w:t>
      </w:r>
      <w:r w:rsidR="00A653CA" w:rsidRPr="00F31A09">
        <w:rPr>
          <w:rFonts w:ascii="Lato" w:hAnsi="Lato"/>
          <w:b/>
          <w:bCs/>
        </w:rPr>
        <w:t>shape and influence how funding and investments are distributed</w:t>
      </w:r>
      <w:r w:rsidR="00A653CA" w:rsidRPr="00F31A09">
        <w:rPr>
          <w:rFonts w:ascii="Lato" w:hAnsi="Lato"/>
        </w:rPr>
        <w:t xml:space="preserve"> in the Mackenzie </w:t>
      </w:r>
      <w:r w:rsidRPr="00F31A09">
        <w:rPr>
          <w:rFonts w:ascii="Lato" w:hAnsi="Lato"/>
        </w:rPr>
        <w:t>B</w:t>
      </w:r>
      <w:r w:rsidR="00A653CA" w:rsidRPr="00F31A09">
        <w:rPr>
          <w:rFonts w:ascii="Lato" w:hAnsi="Lato"/>
        </w:rPr>
        <w:t>asin</w:t>
      </w:r>
      <w:r w:rsidRPr="00F31A09">
        <w:rPr>
          <w:rFonts w:ascii="Lato" w:hAnsi="Lato"/>
        </w:rPr>
        <w:t xml:space="preserve">.  The </w:t>
      </w:r>
      <w:r w:rsidR="00283524" w:rsidRPr="00F31A09">
        <w:rPr>
          <w:rFonts w:ascii="Lato" w:hAnsi="Lato"/>
        </w:rPr>
        <w:t>MRBB</w:t>
      </w:r>
      <w:r w:rsidRPr="00F31A09">
        <w:rPr>
          <w:rFonts w:ascii="Lato" w:hAnsi="Lato"/>
        </w:rPr>
        <w:t xml:space="preserve"> will </w:t>
      </w:r>
      <w:r w:rsidR="00A653CA" w:rsidRPr="00F31A09">
        <w:rPr>
          <w:rFonts w:ascii="Lato" w:hAnsi="Lato"/>
        </w:rPr>
        <w:t>develop a Mackenzie Basin strategic investment plan</w:t>
      </w:r>
      <w:r w:rsidR="00465917" w:rsidRPr="00F31A09">
        <w:rPr>
          <w:rFonts w:ascii="Lato" w:hAnsi="Lato"/>
        </w:rPr>
        <w:t xml:space="preserve"> that identifies funding opportunities</w:t>
      </w:r>
      <w:r w:rsidR="00A653CA" w:rsidRPr="00F31A09">
        <w:rPr>
          <w:rFonts w:ascii="Lato" w:hAnsi="Lato"/>
        </w:rPr>
        <w:t xml:space="preserve"> with the goal of leveraging partnerships to </w:t>
      </w:r>
      <w:r w:rsidR="00F31A09" w:rsidRPr="00F31A09">
        <w:rPr>
          <w:rFonts w:ascii="Lato" w:hAnsi="Lato"/>
        </w:rPr>
        <w:t>increase</w:t>
      </w:r>
      <w:r w:rsidR="00A653CA" w:rsidRPr="00F31A09">
        <w:rPr>
          <w:rFonts w:ascii="Lato" w:hAnsi="Lato"/>
        </w:rPr>
        <w:t xml:space="preserve"> funding</w:t>
      </w:r>
      <w:r w:rsidRPr="00F31A09">
        <w:rPr>
          <w:rFonts w:ascii="Lato" w:hAnsi="Lato"/>
        </w:rPr>
        <w:t xml:space="preserve"> and i</w:t>
      </w:r>
      <w:r w:rsidR="00A653CA" w:rsidRPr="00F31A09">
        <w:rPr>
          <w:rFonts w:ascii="Lato" w:hAnsi="Lato"/>
        </w:rPr>
        <w:t>nvestment throughout the basin</w:t>
      </w:r>
      <w:r w:rsidRPr="00F31A09">
        <w:rPr>
          <w:rFonts w:ascii="Lato" w:hAnsi="Lato"/>
        </w:rPr>
        <w:t xml:space="preserve"> </w:t>
      </w:r>
      <w:r w:rsidR="00F31A09" w:rsidRPr="00F31A09">
        <w:rPr>
          <w:rFonts w:ascii="Lato" w:hAnsi="Lato"/>
        </w:rPr>
        <w:t xml:space="preserve">and </w:t>
      </w:r>
      <w:r w:rsidR="00A653CA" w:rsidRPr="00F31A09">
        <w:rPr>
          <w:rFonts w:ascii="Lato" w:hAnsi="Lato"/>
        </w:rPr>
        <w:t xml:space="preserve"> ensure </w:t>
      </w:r>
      <w:r w:rsidR="00872C66" w:rsidRPr="00F31A09">
        <w:rPr>
          <w:rFonts w:ascii="Lato" w:hAnsi="Lato"/>
        </w:rPr>
        <w:t>operational</w:t>
      </w:r>
      <w:r w:rsidR="00A653CA" w:rsidRPr="00F31A09">
        <w:rPr>
          <w:rFonts w:ascii="Lato" w:hAnsi="Lato"/>
        </w:rPr>
        <w:t xml:space="preserve"> readiness to influence investments in the basin</w:t>
      </w:r>
      <w:r w:rsidRPr="00F31A09">
        <w:rPr>
          <w:rFonts w:ascii="Lato" w:hAnsi="Lato"/>
        </w:rPr>
        <w:t xml:space="preserve"> and optimiz</w:t>
      </w:r>
      <w:r w:rsidR="007244C3" w:rsidRPr="00F31A09">
        <w:rPr>
          <w:rFonts w:ascii="Lato" w:hAnsi="Lato"/>
        </w:rPr>
        <w:t>e</w:t>
      </w:r>
      <w:r w:rsidRPr="00F31A09">
        <w:rPr>
          <w:rFonts w:ascii="Lato" w:hAnsi="Lato"/>
        </w:rPr>
        <w:t xml:space="preserve"> resources of governments</w:t>
      </w:r>
      <w:r w:rsidR="00F31A09" w:rsidRPr="00F31A09">
        <w:rPr>
          <w:rFonts w:ascii="Lato" w:hAnsi="Lato"/>
        </w:rPr>
        <w:t xml:space="preserve"> and partners.</w:t>
      </w:r>
    </w:p>
    <w:p w14:paraId="01F474DB" w14:textId="77777777" w:rsidR="00A653CA" w:rsidRPr="004C73EE" w:rsidRDefault="00A653CA" w:rsidP="0052534C">
      <w:pPr>
        <w:pStyle w:val="Default"/>
        <w:contextualSpacing/>
        <w:jc w:val="both"/>
        <w:rPr>
          <w:rFonts w:ascii="Lato" w:hAnsi="Lato"/>
        </w:rPr>
      </w:pPr>
    </w:p>
    <w:p w14:paraId="1A33A9F0" w14:textId="77777777" w:rsidR="00A653CA" w:rsidRPr="004C73EE" w:rsidRDefault="00A653CA" w:rsidP="0052534C">
      <w:pPr>
        <w:pStyle w:val="Default"/>
        <w:contextualSpacing/>
        <w:jc w:val="both"/>
        <w:rPr>
          <w:rFonts w:ascii="Lato" w:hAnsi="Lato"/>
        </w:rPr>
      </w:pPr>
      <w:r w:rsidRPr="004C73EE">
        <w:rPr>
          <w:rFonts w:ascii="Lato" w:hAnsi="Lato"/>
          <w:b/>
          <w:bCs/>
        </w:rPr>
        <w:t>What do we gain by working together</w:t>
      </w:r>
      <w:r w:rsidRPr="004C73EE">
        <w:rPr>
          <w:rFonts w:ascii="Lato" w:hAnsi="Lato"/>
        </w:rPr>
        <w:t xml:space="preserve">: </w:t>
      </w:r>
    </w:p>
    <w:p w14:paraId="44A59E4D" w14:textId="77777777" w:rsidR="00A23981" w:rsidRDefault="00A653CA" w:rsidP="00A23981">
      <w:pPr>
        <w:pStyle w:val="Default"/>
        <w:numPr>
          <w:ilvl w:val="0"/>
          <w:numId w:val="25"/>
        </w:numPr>
        <w:ind w:left="360"/>
        <w:contextualSpacing/>
        <w:jc w:val="both"/>
        <w:rPr>
          <w:rFonts w:ascii="Lato" w:hAnsi="Lato"/>
        </w:rPr>
      </w:pPr>
      <w:r w:rsidRPr="00A23981">
        <w:rPr>
          <w:rFonts w:ascii="Lato" w:hAnsi="Lato"/>
        </w:rPr>
        <w:t xml:space="preserve">There is a greater </w:t>
      </w:r>
      <w:r w:rsidR="00872C66" w:rsidRPr="00A23981">
        <w:rPr>
          <w:rFonts w:ascii="Lato" w:hAnsi="Lato"/>
        </w:rPr>
        <w:t>incentive</w:t>
      </w:r>
      <w:r w:rsidRPr="00A23981">
        <w:rPr>
          <w:rFonts w:ascii="Lato" w:hAnsi="Lato"/>
        </w:rPr>
        <w:t xml:space="preserve"> to drive investment into </w:t>
      </w:r>
      <w:r w:rsidR="00872C66" w:rsidRPr="00A23981">
        <w:rPr>
          <w:rFonts w:ascii="Lato" w:hAnsi="Lato"/>
        </w:rPr>
        <w:t>multi-jurisdictional</w:t>
      </w:r>
      <w:r w:rsidRPr="00A23981">
        <w:rPr>
          <w:rFonts w:ascii="Lato" w:hAnsi="Lato"/>
        </w:rPr>
        <w:t xml:space="preserve"> </w:t>
      </w:r>
      <w:r w:rsidR="00B91389" w:rsidRPr="00A23981">
        <w:rPr>
          <w:rFonts w:ascii="Lato" w:hAnsi="Lato"/>
        </w:rPr>
        <w:t>endeavors</w:t>
      </w:r>
      <w:r w:rsidRPr="00A23981">
        <w:rPr>
          <w:rFonts w:ascii="Lato" w:hAnsi="Lato"/>
        </w:rPr>
        <w:t xml:space="preserve">, such as those undertaken by the MRBB. </w:t>
      </w:r>
      <w:r w:rsidR="00B91389" w:rsidRPr="00A23981">
        <w:rPr>
          <w:rFonts w:ascii="Lato" w:hAnsi="Lato"/>
        </w:rPr>
        <w:t xml:space="preserve"> </w:t>
      </w:r>
    </w:p>
    <w:p w14:paraId="21576BFE" w14:textId="49F138FF" w:rsidR="00A23981" w:rsidRDefault="00B91389" w:rsidP="00A23981">
      <w:pPr>
        <w:pStyle w:val="Default"/>
        <w:numPr>
          <w:ilvl w:val="0"/>
          <w:numId w:val="25"/>
        </w:numPr>
        <w:ind w:left="360"/>
        <w:contextualSpacing/>
        <w:jc w:val="both"/>
        <w:rPr>
          <w:rFonts w:ascii="Lato" w:hAnsi="Lato"/>
        </w:rPr>
      </w:pPr>
      <w:r w:rsidRPr="00A23981">
        <w:rPr>
          <w:rFonts w:ascii="Lato" w:hAnsi="Lato"/>
        </w:rPr>
        <w:t>The whole basin can benefit from leveraging the individual invest</w:t>
      </w:r>
      <w:r w:rsidR="00A23981" w:rsidRPr="00A23981">
        <w:rPr>
          <w:rFonts w:ascii="Lato" w:hAnsi="Lato"/>
        </w:rPr>
        <w:t>ments of its members to address broader basin</w:t>
      </w:r>
      <w:r w:rsidR="000142AD">
        <w:rPr>
          <w:rFonts w:ascii="Lato" w:hAnsi="Lato"/>
        </w:rPr>
        <w:t>-</w:t>
      </w:r>
      <w:r w:rsidR="00A23981" w:rsidRPr="00A23981">
        <w:rPr>
          <w:rFonts w:ascii="Lato" w:hAnsi="Lato"/>
        </w:rPr>
        <w:t xml:space="preserve">wide challenges.  </w:t>
      </w:r>
    </w:p>
    <w:p w14:paraId="4B0B0E64" w14:textId="1087BB94" w:rsidR="00A653CA" w:rsidRPr="00A23981" w:rsidRDefault="00A23981" w:rsidP="00A23981">
      <w:pPr>
        <w:pStyle w:val="Default"/>
        <w:numPr>
          <w:ilvl w:val="0"/>
          <w:numId w:val="25"/>
        </w:numPr>
        <w:ind w:left="360"/>
        <w:contextualSpacing/>
        <w:jc w:val="both"/>
        <w:rPr>
          <w:rFonts w:ascii="Lato" w:hAnsi="Lato"/>
        </w:rPr>
      </w:pPr>
      <w:r w:rsidRPr="601B4E40">
        <w:rPr>
          <w:rFonts w:ascii="Lato" w:hAnsi="Lato"/>
        </w:rPr>
        <w:t>Promoting investments in monitoring, science, Indigenous knowledge and on</w:t>
      </w:r>
      <w:r w:rsidR="00BA115F" w:rsidRPr="601B4E40">
        <w:rPr>
          <w:rFonts w:ascii="Lato" w:hAnsi="Lato"/>
        </w:rPr>
        <w:t>-</w:t>
      </w:r>
      <w:r w:rsidRPr="601B4E40">
        <w:rPr>
          <w:rFonts w:ascii="Lato" w:hAnsi="Lato"/>
        </w:rPr>
        <w:t>the</w:t>
      </w:r>
      <w:r w:rsidR="00BA115F" w:rsidRPr="601B4E40">
        <w:rPr>
          <w:rFonts w:ascii="Lato" w:hAnsi="Lato"/>
        </w:rPr>
        <w:t>-</w:t>
      </w:r>
      <w:r w:rsidRPr="601B4E40">
        <w:rPr>
          <w:rFonts w:ascii="Lato" w:hAnsi="Lato"/>
        </w:rPr>
        <w:t xml:space="preserve">ground restoration actions by members or in subbasins </w:t>
      </w:r>
      <w:r w:rsidR="00654F13" w:rsidRPr="601B4E40">
        <w:rPr>
          <w:rFonts w:ascii="Lato" w:hAnsi="Lato"/>
        </w:rPr>
        <w:t>benefits</w:t>
      </w:r>
      <w:r w:rsidRPr="601B4E40">
        <w:rPr>
          <w:rFonts w:ascii="Lato" w:hAnsi="Lato"/>
        </w:rPr>
        <w:t xml:space="preserve"> the </w:t>
      </w:r>
      <w:r w:rsidR="00654F13" w:rsidRPr="601B4E40">
        <w:rPr>
          <w:rFonts w:ascii="Lato" w:hAnsi="Lato"/>
        </w:rPr>
        <w:t>entire system</w:t>
      </w:r>
      <w:r w:rsidRPr="601B4E40">
        <w:rPr>
          <w:rFonts w:ascii="Lato" w:hAnsi="Lato"/>
        </w:rPr>
        <w:t>.</w:t>
      </w:r>
    </w:p>
    <w:p w14:paraId="0233F7A3" w14:textId="77777777" w:rsidR="00A653CA" w:rsidRPr="007A64AD" w:rsidRDefault="00A653CA" w:rsidP="0052534C">
      <w:pPr>
        <w:pStyle w:val="Default"/>
        <w:contextualSpacing/>
        <w:jc w:val="both"/>
        <w:rPr>
          <w:rFonts w:ascii="Lato" w:hAnsi="Lato"/>
          <w:highlight w:val="green"/>
        </w:rPr>
      </w:pPr>
    </w:p>
    <w:p w14:paraId="1EAFCB82" w14:textId="4233D20A" w:rsidR="00A653CA" w:rsidRPr="00851A72" w:rsidRDefault="00A653CA" w:rsidP="00851A72">
      <w:pPr>
        <w:pStyle w:val="Default"/>
        <w:contextualSpacing/>
        <w:rPr>
          <w:rFonts w:ascii="Lato" w:hAnsi="Lato"/>
        </w:rPr>
      </w:pPr>
      <w:r w:rsidRPr="00851A72">
        <w:rPr>
          <w:rFonts w:ascii="Lato" w:hAnsi="Lato"/>
          <w:b/>
          <w:bCs/>
        </w:rPr>
        <w:t>Benefits o</w:t>
      </w:r>
      <w:r w:rsidR="004F37B8">
        <w:rPr>
          <w:rFonts w:ascii="Lato" w:hAnsi="Lato"/>
          <w:b/>
          <w:bCs/>
        </w:rPr>
        <w:t>f</w:t>
      </w:r>
      <w:r w:rsidRPr="00851A72">
        <w:rPr>
          <w:rFonts w:ascii="Lato" w:hAnsi="Lato"/>
          <w:b/>
          <w:bCs/>
        </w:rPr>
        <w:t xml:space="preserve"> realizing strategy</w:t>
      </w:r>
      <w:r w:rsidRPr="00851A72">
        <w:rPr>
          <w:rFonts w:ascii="Lato" w:hAnsi="Lato"/>
        </w:rPr>
        <w:t xml:space="preserve">: </w:t>
      </w:r>
    </w:p>
    <w:p w14:paraId="15BF7678" w14:textId="670AEE5A" w:rsidR="00A653CA" w:rsidRPr="004C73EE" w:rsidRDefault="00A653CA" w:rsidP="00851A72">
      <w:pPr>
        <w:pStyle w:val="Default"/>
        <w:contextualSpacing/>
        <w:jc w:val="both"/>
        <w:rPr>
          <w:rFonts w:ascii="Lato" w:hAnsi="Lato"/>
        </w:rPr>
      </w:pPr>
      <w:r w:rsidRPr="601B4E40">
        <w:rPr>
          <w:rFonts w:ascii="Lato" w:hAnsi="Lato"/>
        </w:rPr>
        <w:t xml:space="preserve">Being </w:t>
      </w:r>
      <w:r w:rsidR="00872C66" w:rsidRPr="601B4E40">
        <w:rPr>
          <w:rFonts w:ascii="Lato" w:hAnsi="Lato"/>
        </w:rPr>
        <w:t>better</w:t>
      </w:r>
      <w:r w:rsidRPr="601B4E40">
        <w:rPr>
          <w:rFonts w:ascii="Lato" w:hAnsi="Lato"/>
        </w:rPr>
        <w:t xml:space="preserve"> </w:t>
      </w:r>
      <w:r w:rsidR="00872C66" w:rsidRPr="601B4E40">
        <w:rPr>
          <w:rFonts w:ascii="Lato" w:hAnsi="Lato"/>
        </w:rPr>
        <w:t>positioned</w:t>
      </w:r>
      <w:r w:rsidRPr="601B4E40">
        <w:rPr>
          <w:rFonts w:ascii="Lato" w:hAnsi="Lato"/>
        </w:rPr>
        <w:t xml:space="preserve"> to acquire </w:t>
      </w:r>
      <w:r w:rsidR="00851A72" w:rsidRPr="601B4E40">
        <w:rPr>
          <w:rFonts w:ascii="Lato" w:hAnsi="Lato"/>
        </w:rPr>
        <w:t xml:space="preserve">new investments and </w:t>
      </w:r>
      <w:r w:rsidRPr="601B4E40">
        <w:rPr>
          <w:rFonts w:ascii="Lato" w:hAnsi="Lato"/>
        </w:rPr>
        <w:t xml:space="preserve">funding to support work </w:t>
      </w:r>
      <w:r w:rsidR="00851A72" w:rsidRPr="601B4E40">
        <w:rPr>
          <w:rFonts w:ascii="Lato" w:hAnsi="Lato"/>
        </w:rPr>
        <w:t xml:space="preserve">by the </w:t>
      </w:r>
      <w:r w:rsidR="00283524" w:rsidRPr="601B4E40">
        <w:rPr>
          <w:rFonts w:ascii="Lato" w:hAnsi="Lato"/>
        </w:rPr>
        <w:t>MRBB</w:t>
      </w:r>
      <w:r w:rsidR="00851A72" w:rsidRPr="601B4E40">
        <w:rPr>
          <w:rFonts w:ascii="Lato" w:hAnsi="Lato"/>
        </w:rPr>
        <w:t xml:space="preserve"> </w:t>
      </w:r>
      <w:r w:rsidR="0016449A" w:rsidRPr="601B4E40">
        <w:rPr>
          <w:rFonts w:ascii="Lato" w:hAnsi="Lato"/>
        </w:rPr>
        <w:t>for</w:t>
      </w:r>
      <w:r w:rsidR="00851A72" w:rsidRPr="601B4E40">
        <w:rPr>
          <w:rFonts w:ascii="Lato" w:hAnsi="Lato"/>
        </w:rPr>
        <w:t xml:space="preserve"> basin</w:t>
      </w:r>
      <w:r w:rsidR="000142AD">
        <w:rPr>
          <w:rFonts w:ascii="Lato" w:hAnsi="Lato"/>
        </w:rPr>
        <w:t>-</w:t>
      </w:r>
      <w:r w:rsidR="0016449A" w:rsidRPr="601B4E40">
        <w:rPr>
          <w:rFonts w:ascii="Lato" w:hAnsi="Lato"/>
        </w:rPr>
        <w:t>wide initiatives</w:t>
      </w:r>
      <w:r w:rsidR="00851A72" w:rsidRPr="601B4E40">
        <w:rPr>
          <w:rFonts w:ascii="Lato" w:hAnsi="Lato"/>
        </w:rPr>
        <w:t xml:space="preserve"> </w:t>
      </w:r>
      <w:r w:rsidRPr="601B4E40">
        <w:rPr>
          <w:rFonts w:ascii="Lato" w:hAnsi="Lato"/>
        </w:rPr>
        <w:t xml:space="preserve">will achieve </w:t>
      </w:r>
      <w:r w:rsidR="00851A72" w:rsidRPr="601B4E40">
        <w:rPr>
          <w:rFonts w:ascii="Lato" w:hAnsi="Lato"/>
        </w:rPr>
        <w:t xml:space="preserve">better </w:t>
      </w:r>
      <w:r w:rsidRPr="601B4E40">
        <w:rPr>
          <w:rFonts w:ascii="Lato" w:hAnsi="Lato"/>
        </w:rPr>
        <w:t xml:space="preserve">desired outcomes. </w:t>
      </w:r>
      <w:r w:rsidR="00851A72" w:rsidRPr="601B4E40">
        <w:rPr>
          <w:rFonts w:ascii="Lato" w:hAnsi="Lato"/>
        </w:rPr>
        <w:t xml:space="preserve">  </w:t>
      </w:r>
      <w:r w:rsidR="00851A72" w:rsidRPr="00851A72">
        <w:rPr>
          <w:rFonts w:ascii="Lato" w:hAnsi="Lato"/>
        </w:rPr>
        <w:t xml:space="preserve"> </w:t>
      </w:r>
      <w:r w:rsidRPr="601B4E40">
        <w:rPr>
          <w:rFonts w:ascii="Lato" w:hAnsi="Lato"/>
        </w:rPr>
        <w:t xml:space="preserve"> </w:t>
      </w:r>
      <w:r w:rsidR="00106F0D" w:rsidRPr="601B4E40">
        <w:rPr>
          <w:rFonts w:ascii="Lato" w:hAnsi="Lato"/>
        </w:rPr>
        <w:t xml:space="preserve">Having </w:t>
      </w:r>
      <w:r w:rsidRPr="601B4E40">
        <w:rPr>
          <w:rFonts w:ascii="Lato" w:hAnsi="Lato"/>
        </w:rPr>
        <w:t xml:space="preserve">a strategic investment plan can </w:t>
      </w:r>
      <w:r w:rsidR="00872C66" w:rsidRPr="601B4E40">
        <w:rPr>
          <w:rFonts w:ascii="Lato" w:hAnsi="Lato"/>
        </w:rPr>
        <w:t>position</w:t>
      </w:r>
      <w:r w:rsidRPr="601B4E40">
        <w:rPr>
          <w:rFonts w:ascii="Lato" w:hAnsi="Lato"/>
        </w:rPr>
        <w:t xml:space="preserve"> </w:t>
      </w:r>
      <w:r w:rsidR="00851A72" w:rsidRPr="601B4E40">
        <w:rPr>
          <w:rFonts w:ascii="Lato" w:hAnsi="Lato"/>
        </w:rPr>
        <w:t xml:space="preserve">the </w:t>
      </w:r>
      <w:r w:rsidR="00283524" w:rsidRPr="601B4E40">
        <w:rPr>
          <w:rFonts w:ascii="Lato" w:hAnsi="Lato"/>
        </w:rPr>
        <w:t>MRBB</w:t>
      </w:r>
      <w:r w:rsidR="00851A72" w:rsidRPr="601B4E40">
        <w:rPr>
          <w:rFonts w:ascii="Lato" w:hAnsi="Lato"/>
        </w:rPr>
        <w:t xml:space="preserve"> </w:t>
      </w:r>
      <w:r w:rsidRPr="601B4E40">
        <w:rPr>
          <w:rFonts w:ascii="Lato" w:hAnsi="Lato"/>
        </w:rPr>
        <w:t>to advocate for securing</w:t>
      </w:r>
      <w:r w:rsidR="00851A72" w:rsidRPr="601B4E40">
        <w:rPr>
          <w:rFonts w:ascii="Lato" w:hAnsi="Lato"/>
        </w:rPr>
        <w:t xml:space="preserve"> new and enhanced</w:t>
      </w:r>
      <w:r w:rsidRPr="601B4E40">
        <w:rPr>
          <w:rFonts w:ascii="Lato" w:hAnsi="Lato"/>
        </w:rPr>
        <w:t xml:space="preserve"> investments. </w:t>
      </w:r>
      <w:r w:rsidR="00851A72" w:rsidRPr="601B4E40">
        <w:rPr>
          <w:rFonts w:ascii="Lato" w:hAnsi="Lato"/>
        </w:rPr>
        <w:t>Increasing investments in the basin will result in better environmental,</w:t>
      </w:r>
      <w:r w:rsidR="001F20E1" w:rsidRPr="601B4E40">
        <w:rPr>
          <w:rFonts w:ascii="Lato" w:hAnsi="Lato"/>
        </w:rPr>
        <w:t xml:space="preserve"> and</w:t>
      </w:r>
      <w:r w:rsidR="00851A72" w:rsidRPr="601B4E40">
        <w:rPr>
          <w:rFonts w:ascii="Lato" w:hAnsi="Lato"/>
        </w:rPr>
        <w:t xml:space="preserve"> social health and wellbeing outcomes.</w:t>
      </w:r>
    </w:p>
    <w:p w14:paraId="2EE66ECD" w14:textId="77777777" w:rsidR="002252B8" w:rsidRDefault="002252B8" w:rsidP="0052534C">
      <w:pPr>
        <w:pStyle w:val="Default"/>
        <w:contextualSpacing/>
        <w:jc w:val="both"/>
        <w:rPr>
          <w:rFonts w:ascii="Lato" w:hAnsi="Lato" w:cs="Calibri"/>
        </w:rPr>
        <w:sectPr w:rsidR="002252B8" w:rsidSect="002252B8">
          <w:type w:val="continuous"/>
          <w:pgSz w:w="12240" w:h="15840"/>
          <w:pgMar w:top="1440" w:right="1440" w:bottom="1440" w:left="1440" w:header="720" w:footer="720" w:gutter="0"/>
          <w:cols w:num="2" w:space="720"/>
          <w:docGrid w:linePitch="360"/>
        </w:sectPr>
      </w:pPr>
    </w:p>
    <w:p w14:paraId="421B08E1" w14:textId="77777777" w:rsidR="00A653CA" w:rsidRPr="004C73EE" w:rsidRDefault="00A653CA" w:rsidP="0052534C">
      <w:pPr>
        <w:pStyle w:val="Default"/>
        <w:contextualSpacing/>
        <w:jc w:val="both"/>
        <w:rPr>
          <w:rFonts w:ascii="Lato" w:hAnsi="Lato" w:cs="Calibri"/>
        </w:rPr>
      </w:pPr>
    </w:p>
    <w:p w14:paraId="09A450EA" w14:textId="37712949" w:rsidR="004027FF" w:rsidRDefault="0036198B" w:rsidP="0036198B">
      <w:pPr>
        <w:ind w:left="360"/>
        <w:rPr>
          <w:rFonts w:ascii="Lato" w:hAnsi="Lato" w:cs="Times New Roman"/>
          <w:b/>
          <w:bCs/>
          <w:color w:val="000000"/>
          <w:kern w:val="0"/>
          <w:sz w:val="24"/>
          <w:szCs w:val="24"/>
        </w:rPr>
      </w:pPr>
      <w:r w:rsidRPr="003C7E9F">
        <w:rPr>
          <w:rFonts w:ascii="Lato" w:hAnsi="Lato"/>
          <w:noProof/>
        </w:rPr>
        <w:drawing>
          <wp:inline distT="0" distB="0" distL="0" distR="0" wp14:anchorId="0B49A64C" wp14:editId="06BE5DB3">
            <wp:extent cx="5594350" cy="3143250"/>
            <wp:effectExtent l="0" t="0" r="6350" b="0"/>
            <wp:docPr id="1728871181" name="Picture 3" descr="A black and white bird swimming in wa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28871181" name="Picture 3" descr="A black and white bird swimming in water&#10;&#10;Description automatically generated"/>
                    <pic:cNvPicPr/>
                  </pic:nvPicPr>
                  <pic:blipFill>
                    <a:blip r:embed="rId28" cstate="print">
                      <a:extLst>
                        <a:ext uri="{28A0092B-C50C-407E-A947-70E740481C1C}">
                          <a14:useLocalDpi xmlns:a14="http://schemas.microsoft.com/office/drawing/2010/main" val="0"/>
                        </a:ext>
                      </a:extLst>
                    </a:blip>
                    <a:stretch>
                      <a:fillRect/>
                    </a:stretch>
                  </pic:blipFill>
                  <pic:spPr>
                    <a:xfrm>
                      <a:off x="0" y="0"/>
                      <a:ext cx="5594350" cy="3143250"/>
                    </a:xfrm>
                    <a:prstGeom prst="rect">
                      <a:avLst/>
                    </a:prstGeom>
                  </pic:spPr>
                </pic:pic>
              </a:graphicData>
            </a:graphic>
          </wp:inline>
        </w:drawing>
      </w:r>
      <w:r w:rsidR="004027FF">
        <w:rPr>
          <w:rFonts w:ascii="Lato" w:hAnsi="Lato"/>
          <w:b/>
          <w:bCs/>
        </w:rPr>
        <w:br w:type="page"/>
      </w:r>
    </w:p>
    <w:p w14:paraId="1FE58789" w14:textId="77777777" w:rsidR="002252B8" w:rsidRDefault="002252B8" w:rsidP="0052534C">
      <w:pPr>
        <w:pStyle w:val="Default"/>
        <w:contextualSpacing/>
        <w:jc w:val="both"/>
        <w:rPr>
          <w:rFonts w:ascii="Lato" w:hAnsi="Lato"/>
          <w:b/>
          <w:bCs/>
        </w:rPr>
        <w:sectPr w:rsidR="002252B8" w:rsidSect="002252B8">
          <w:type w:val="continuous"/>
          <w:pgSz w:w="12240" w:h="15840"/>
          <w:pgMar w:top="1440" w:right="1440" w:bottom="1440" w:left="1440" w:header="720" w:footer="720" w:gutter="0"/>
          <w:cols w:space="720"/>
          <w:docGrid w:linePitch="360"/>
        </w:sectPr>
      </w:pPr>
    </w:p>
    <w:p w14:paraId="39AF0F02" w14:textId="77777777" w:rsidR="002252B8" w:rsidRDefault="002252B8" w:rsidP="0052534C">
      <w:pPr>
        <w:pStyle w:val="Default"/>
        <w:contextualSpacing/>
        <w:jc w:val="both"/>
        <w:rPr>
          <w:rFonts w:ascii="Lato" w:hAnsi="Lato"/>
          <w:b/>
          <w:bCs/>
        </w:rPr>
      </w:pPr>
    </w:p>
    <w:p w14:paraId="189DC92F" w14:textId="224A4D62" w:rsidR="002252B8" w:rsidRDefault="0036198B" w:rsidP="0052534C">
      <w:pPr>
        <w:pStyle w:val="Default"/>
        <w:contextualSpacing/>
        <w:jc w:val="both"/>
        <w:rPr>
          <w:rFonts w:ascii="Lato" w:hAnsi="Lato"/>
          <w:b/>
          <w:bCs/>
        </w:rPr>
      </w:pPr>
      <w:r w:rsidRPr="003C7E9F">
        <w:rPr>
          <w:rFonts w:ascii="Lato" w:hAnsi="Lato"/>
          <w:noProof/>
        </w:rPr>
        <w:drawing>
          <wp:inline distT="0" distB="0" distL="0" distR="0" wp14:anchorId="17877794" wp14:editId="61D04E70">
            <wp:extent cx="2743200" cy="5416550"/>
            <wp:effectExtent l="0" t="0" r="0" b="0"/>
            <wp:docPr id="750208579" name="Picture 4" descr="A body of water with trees and hills in the back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0208579" name="Picture 4" descr="A body of water with trees and hills in the background&#10;&#10;Description automatically generated"/>
                    <pic:cNvPicPr/>
                  </pic:nvPicPr>
                  <pic:blipFill>
                    <a:blip r:embed="rId29" cstate="print">
                      <a:extLst>
                        <a:ext uri="{28A0092B-C50C-407E-A947-70E740481C1C}">
                          <a14:useLocalDpi xmlns:a14="http://schemas.microsoft.com/office/drawing/2010/main" val="0"/>
                        </a:ext>
                      </a:extLst>
                    </a:blip>
                    <a:stretch>
                      <a:fillRect/>
                    </a:stretch>
                  </pic:blipFill>
                  <pic:spPr>
                    <a:xfrm>
                      <a:off x="0" y="0"/>
                      <a:ext cx="2743200" cy="5416550"/>
                    </a:xfrm>
                    <a:prstGeom prst="rect">
                      <a:avLst/>
                    </a:prstGeom>
                  </pic:spPr>
                </pic:pic>
              </a:graphicData>
            </a:graphic>
          </wp:inline>
        </w:drawing>
      </w:r>
    </w:p>
    <w:p w14:paraId="283704FB" w14:textId="77777777" w:rsidR="002252B8" w:rsidRDefault="002252B8" w:rsidP="0052534C">
      <w:pPr>
        <w:pStyle w:val="Default"/>
        <w:contextualSpacing/>
        <w:jc w:val="both"/>
        <w:rPr>
          <w:rFonts w:ascii="Lato" w:hAnsi="Lato"/>
          <w:b/>
          <w:bCs/>
        </w:rPr>
      </w:pPr>
    </w:p>
    <w:p w14:paraId="69B26F52" w14:textId="77777777" w:rsidR="00185B15" w:rsidRDefault="00185B15" w:rsidP="0052534C">
      <w:pPr>
        <w:pStyle w:val="Default"/>
        <w:contextualSpacing/>
        <w:jc w:val="both"/>
        <w:rPr>
          <w:rFonts w:ascii="Lato" w:hAnsi="Lato"/>
          <w:b/>
          <w:bCs/>
        </w:rPr>
      </w:pPr>
    </w:p>
    <w:p w14:paraId="3E7B2B7D" w14:textId="77777777" w:rsidR="00185B15" w:rsidRDefault="00185B15" w:rsidP="0052534C">
      <w:pPr>
        <w:pStyle w:val="Default"/>
        <w:contextualSpacing/>
        <w:jc w:val="both"/>
        <w:rPr>
          <w:rFonts w:ascii="Lato" w:hAnsi="Lato"/>
          <w:b/>
          <w:bCs/>
          <w:sz w:val="27"/>
          <w:szCs w:val="27"/>
        </w:rPr>
      </w:pPr>
    </w:p>
    <w:p w14:paraId="37D69049" w14:textId="77777777" w:rsidR="00185B15" w:rsidRDefault="00185B15" w:rsidP="0052534C">
      <w:pPr>
        <w:pStyle w:val="Default"/>
        <w:contextualSpacing/>
        <w:jc w:val="both"/>
        <w:rPr>
          <w:rFonts w:ascii="Lato" w:hAnsi="Lato"/>
          <w:b/>
          <w:bCs/>
          <w:sz w:val="27"/>
          <w:szCs w:val="27"/>
        </w:rPr>
      </w:pPr>
    </w:p>
    <w:p w14:paraId="29401B94" w14:textId="77777777" w:rsidR="00185B15" w:rsidRDefault="00185B15" w:rsidP="0052534C">
      <w:pPr>
        <w:pStyle w:val="Default"/>
        <w:contextualSpacing/>
        <w:jc w:val="both"/>
        <w:rPr>
          <w:rFonts w:ascii="Lato" w:hAnsi="Lato"/>
          <w:b/>
          <w:bCs/>
          <w:sz w:val="27"/>
          <w:szCs w:val="27"/>
        </w:rPr>
      </w:pPr>
    </w:p>
    <w:p w14:paraId="064888B1" w14:textId="77777777" w:rsidR="00185B15" w:rsidRDefault="00185B15" w:rsidP="0052534C">
      <w:pPr>
        <w:pStyle w:val="Default"/>
        <w:contextualSpacing/>
        <w:jc w:val="both"/>
        <w:rPr>
          <w:rFonts w:ascii="Lato" w:hAnsi="Lato"/>
          <w:b/>
          <w:bCs/>
          <w:sz w:val="27"/>
          <w:szCs w:val="27"/>
        </w:rPr>
      </w:pPr>
    </w:p>
    <w:p w14:paraId="3DBCA6A8" w14:textId="77777777" w:rsidR="00185B15" w:rsidRDefault="00185B15" w:rsidP="0052534C">
      <w:pPr>
        <w:pStyle w:val="Default"/>
        <w:contextualSpacing/>
        <w:jc w:val="both"/>
        <w:rPr>
          <w:rFonts w:ascii="Lato" w:hAnsi="Lato"/>
          <w:b/>
          <w:bCs/>
          <w:sz w:val="27"/>
          <w:szCs w:val="27"/>
        </w:rPr>
      </w:pPr>
    </w:p>
    <w:p w14:paraId="68DD1F07" w14:textId="5E038DDE" w:rsidR="000275D5" w:rsidRPr="0009288E" w:rsidRDefault="00F219FB" w:rsidP="00902365">
      <w:pPr>
        <w:pStyle w:val="Default"/>
        <w:numPr>
          <w:ilvl w:val="0"/>
          <w:numId w:val="39"/>
        </w:numPr>
        <w:contextualSpacing/>
        <w:jc w:val="both"/>
        <w:rPr>
          <w:rFonts w:ascii="Lato" w:hAnsi="Lato"/>
          <w:b/>
          <w:bCs/>
          <w:sz w:val="27"/>
          <w:szCs w:val="27"/>
        </w:rPr>
      </w:pPr>
      <w:commentRangeStart w:id="0"/>
      <w:r>
        <w:rPr>
          <w:rFonts w:ascii="Lato" w:hAnsi="Lato"/>
          <w:b/>
          <w:bCs/>
          <w:sz w:val="27"/>
          <w:szCs w:val="27"/>
        </w:rPr>
        <w:t>S</w:t>
      </w:r>
      <w:r w:rsidR="000275D5" w:rsidRPr="0009288E">
        <w:rPr>
          <w:rFonts w:ascii="Lato" w:hAnsi="Lato"/>
          <w:b/>
          <w:bCs/>
          <w:sz w:val="27"/>
          <w:szCs w:val="27"/>
        </w:rPr>
        <w:t xml:space="preserve">ocial Health &amp; Wellbeing </w:t>
      </w:r>
      <w:commentRangeEnd w:id="0"/>
      <w:r w:rsidR="005A60D7">
        <w:rPr>
          <w:rStyle w:val="CommentReference"/>
          <w:rFonts w:asciiTheme="minorHAnsi" w:hAnsiTheme="minorHAnsi" w:cstheme="minorBidi"/>
          <w:color w:val="auto"/>
          <w:kern w:val="2"/>
        </w:rPr>
        <w:commentReference w:id="0"/>
      </w:r>
    </w:p>
    <w:p w14:paraId="739651CA" w14:textId="77777777" w:rsidR="0009288E" w:rsidRPr="004C73EE" w:rsidRDefault="0009288E" w:rsidP="0052534C">
      <w:pPr>
        <w:pStyle w:val="Default"/>
        <w:contextualSpacing/>
        <w:jc w:val="both"/>
        <w:rPr>
          <w:rFonts w:ascii="Lato" w:hAnsi="Lato"/>
          <w:b/>
          <w:bCs/>
        </w:rPr>
      </w:pPr>
    </w:p>
    <w:p w14:paraId="0AB10DBA" w14:textId="510A932A" w:rsidR="000275D5" w:rsidRPr="004C73EE" w:rsidRDefault="007A64AD" w:rsidP="0052534C">
      <w:pPr>
        <w:pStyle w:val="Default"/>
        <w:contextualSpacing/>
        <w:jc w:val="both"/>
        <w:rPr>
          <w:rFonts w:ascii="Lato" w:hAnsi="Lato"/>
        </w:rPr>
      </w:pPr>
      <w:r w:rsidRPr="48E69F55">
        <w:rPr>
          <w:rFonts w:ascii="Lato" w:hAnsi="Lato"/>
        </w:rPr>
        <w:t xml:space="preserve">The </w:t>
      </w:r>
      <w:r w:rsidR="00283524" w:rsidRPr="48E69F55">
        <w:rPr>
          <w:rFonts w:ascii="Lato" w:hAnsi="Lato"/>
        </w:rPr>
        <w:t>MRBB</w:t>
      </w:r>
      <w:r w:rsidRPr="48E69F55">
        <w:rPr>
          <w:rFonts w:ascii="Lato" w:hAnsi="Lato"/>
        </w:rPr>
        <w:t xml:space="preserve"> will</w:t>
      </w:r>
      <w:r w:rsidRPr="48E69F55">
        <w:rPr>
          <w:rFonts w:ascii="Lato" w:hAnsi="Lato"/>
          <w:b/>
          <w:bCs/>
        </w:rPr>
        <w:t xml:space="preserve"> </w:t>
      </w:r>
      <w:r w:rsidRPr="00E53BEA">
        <w:rPr>
          <w:rFonts w:ascii="Lato" w:hAnsi="Lato"/>
        </w:rPr>
        <w:t>s</w:t>
      </w:r>
      <w:r w:rsidR="000275D5" w:rsidRPr="00E53BEA">
        <w:rPr>
          <w:rFonts w:ascii="Lato" w:hAnsi="Lato"/>
        </w:rPr>
        <w:t>trategic</w:t>
      </w:r>
      <w:r w:rsidRPr="00E53BEA">
        <w:rPr>
          <w:rFonts w:ascii="Lato" w:hAnsi="Lato"/>
        </w:rPr>
        <w:t>ally b</w:t>
      </w:r>
      <w:r w:rsidR="000275D5" w:rsidRPr="00E53BEA">
        <w:rPr>
          <w:rFonts w:ascii="Lato" w:hAnsi="Lato"/>
        </w:rPr>
        <w:t xml:space="preserve">uild a better understanding </w:t>
      </w:r>
      <w:r w:rsidR="00623E0B" w:rsidRPr="00E53BEA">
        <w:rPr>
          <w:rFonts w:ascii="Lato" w:hAnsi="Lato"/>
        </w:rPr>
        <w:t xml:space="preserve">of </w:t>
      </w:r>
      <w:r w:rsidR="000275D5" w:rsidRPr="00E53BEA">
        <w:rPr>
          <w:rFonts w:ascii="Lato" w:hAnsi="Lato"/>
        </w:rPr>
        <w:t>and rais</w:t>
      </w:r>
      <w:r w:rsidR="007244C3" w:rsidRPr="00E53BEA">
        <w:rPr>
          <w:rFonts w:ascii="Lato" w:hAnsi="Lato"/>
        </w:rPr>
        <w:t>e</w:t>
      </w:r>
      <w:r w:rsidR="000275D5" w:rsidRPr="00E53BEA">
        <w:rPr>
          <w:rFonts w:ascii="Lato" w:hAnsi="Lato"/>
        </w:rPr>
        <w:t xml:space="preserve"> awareness of the </w:t>
      </w:r>
      <w:r w:rsidR="004F37B8" w:rsidRPr="00E53BEA">
        <w:rPr>
          <w:rFonts w:ascii="Lato" w:hAnsi="Lato"/>
        </w:rPr>
        <w:t>a</w:t>
      </w:r>
      <w:r w:rsidR="005A5E8E" w:rsidRPr="00E53BEA">
        <w:rPr>
          <w:rFonts w:ascii="Lato" w:hAnsi="Lato"/>
        </w:rPr>
        <w:t xml:space="preserve">quatic </w:t>
      </w:r>
      <w:r w:rsidR="004F37B8" w:rsidRPr="00E53BEA">
        <w:rPr>
          <w:rFonts w:ascii="Lato" w:hAnsi="Lato"/>
        </w:rPr>
        <w:t>e</w:t>
      </w:r>
      <w:r w:rsidR="005A5E8E" w:rsidRPr="00E53BEA">
        <w:rPr>
          <w:rFonts w:ascii="Lato" w:hAnsi="Lato"/>
        </w:rPr>
        <w:t xml:space="preserve">nvironmental </w:t>
      </w:r>
      <w:r w:rsidR="000351DC" w:rsidRPr="00E53BEA">
        <w:rPr>
          <w:rFonts w:ascii="Lato" w:hAnsi="Lato"/>
        </w:rPr>
        <w:t xml:space="preserve">impacts </w:t>
      </w:r>
      <w:r w:rsidR="000275D5" w:rsidRPr="00E53BEA">
        <w:rPr>
          <w:rFonts w:ascii="Lato" w:hAnsi="Lato"/>
        </w:rPr>
        <w:t>to the</w:t>
      </w:r>
      <w:r w:rsidR="000275D5" w:rsidRPr="00C10CB2">
        <w:rPr>
          <w:rFonts w:ascii="Lato" w:hAnsi="Lato"/>
        </w:rPr>
        <w:t xml:space="preserve"> </w:t>
      </w:r>
      <w:r w:rsidR="000275D5" w:rsidRPr="00E53BEA">
        <w:rPr>
          <w:rFonts w:ascii="Lato" w:hAnsi="Lato"/>
        </w:rPr>
        <w:t>social health and wellbeing of communities in the basin</w:t>
      </w:r>
      <w:r w:rsidRPr="48E69F55">
        <w:rPr>
          <w:rFonts w:ascii="Lato" w:hAnsi="Lato"/>
          <w:b/>
          <w:bCs/>
        </w:rPr>
        <w:t xml:space="preserve"> </w:t>
      </w:r>
      <w:r w:rsidRPr="48E69F55">
        <w:rPr>
          <w:rFonts w:ascii="Lato" w:hAnsi="Lato"/>
        </w:rPr>
        <w:t>and</w:t>
      </w:r>
      <w:r w:rsidRPr="48E69F55">
        <w:rPr>
          <w:rFonts w:ascii="Lato" w:hAnsi="Lato"/>
          <w:b/>
          <w:bCs/>
        </w:rPr>
        <w:t xml:space="preserve"> </w:t>
      </w:r>
      <w:r w:rsidR="000275D5" w:rsidRPr="48E69F55">
        <w:rPr>
          <w:rFonts w:ascii="Lato" w:hAnsi="Lato"/>
        </w:rPr>
        <w:t>recommen</w:t>
      </w:r>
      <w:r w:rsidRPr="48E69F55">
        <w:rPr>
          <w:rFonts w:ascii="Lato" w:hAnsi="Lato"/>
        </w:rPr>
        <w:t>d</w:t>
      </w:r>
      <w:r w:rsidR="000275D5" w:rsidRPr="48E69F55">
        <w:rPr>
          <w:rFonts w:ascii="Lato" w:hAnsi="Lato"/>
        </w:rPr>
        <w:t xml:space="preserve"> strategies to reduce or mitigate the </w:t>
      </w:r>
      <w:r w:rsidR="00C2251E" w:rsidRPr="48E69F55">
        <w:rPr>
          <w:rFonts w:ascii="Lato" w:hAnsi="Lato"/>
        </w:rPr>
        <w:t>impacts to social health and well-being</w:t>
      </w:r>
      <w:r w:rsidR="000275D5" w:rsidRPr="48E69F55">
        <w:rPr>
          <w:rFonts w:ascii="Lato" w:hAnsi="Lato"/>
        </w:rPr>
        <w:t xml:space="preserve">. </w:t>
      </w:r>
      <w:r w:rsidRPr="48E69F55">
        <w:rPr>
          <w:rFonts w:ascii="Lato" w:hAnsi="Lato"/>
        </w:rPr>
        <w:t xml:space="preserve"> </w:t>
      </w:r>
    </w:p>
    <w:p w14:paraId="244BEE91" w14:textId="77777777" w:rsidR="000275D5" w:rsidRPr="004C73EE" w:rsidRDefault="000275D5" w:rsidP="0052534C">
      <w:pPr>
        <w:pStyle w:val="Default"/>
        <w:contextualSpacing/>
        <w:jc w:val="both"/>
        <w:rPr>
          <w:rFonts w:ascii="Lato" w:hAnsi="Lato"/>
        </w:rPr>
      </w:pPr>
    </w:p>
    <w:p w14:paraId="100BF9E2" w14:textId="77777777" w:rsidR="000275D5" w:rsidRPr="004C73EE" w:rsidRDefault="000275D5" w:rsidP="0052534C">
      <w:pPr>
        <w:pStyle w:val="Default"/>
        <w:contextualSpacing/>
        <w:jc w:val="both"/>
        <w:rPr>
          <w:rFonts w:ascii="Lato" w:hAnsi="Lato"/>
        </w:rPr>
      </w:pPr>
      <w:r w:rsidRPr="004C73EE">
        <w:rPr>
          <w:rFonts w:ascii="Lato" w:hAnsi="Lato"/>
          <w:b/>
          <w:bCs/>
        </w:rPr>
        <w:t>What do we gain by working together</w:t>
      </w:r>
      <w:r w:rsidRPr="004C73EE">
        <w:rPr>
          <w:rFonts w:ascii="Lato" w:hAnsi="Lato"/>
        </w:rPr>
        <w:t xml:space="preserve">: </w:t>
      </w:r>
    </w:p>
    <w:p w14:paraId="1E786ECA" w14:textId="609A1E97" w:rsidR="000275D5" w:rsidRPr="004C73EE" w:rsidRDefault="00BB3294" w:rsidP="00E248C2">
      <w:pPr>
        <w:pStyle w:val="Default"/>
        <w:numPr>
          <w:ilvl w:val="0"/>
          <w:numId w:val="26"/>
        </w:numPr>
        <w:ind w:left="360"/>
        <w:contextualSpacing/>
        <w:jc w:val="both"/>
        <w:rPr>
          <w:rFonts w:ascii="Lato" w:hAnsi="Lato"/>
        </w:rPr>
      </w:pPr>
      <w:r w:rsidRPr="3BB176D1">
        <w:rPr>
          <w:rFonts w:ascii="Lato" w:hAnsi="Lato"/>
        </w:rPr>
        <w:t>We</w:t>
      </w:r>
      <w:r w:rsidR="000275D5" w:rsidRPr="3BB176D1">
        <w:rPr>
          <w:rFonts w:ascii="Lato" w:hAnsi="Lato"/>
        </w:rPr>
        <w:t xml:space="preserve"> </w:t>
      </w:r>
      <w:r w:rsidR="00A16C90" w:rsidRPr="3BB176D1">
        <w:rPr>
          <w:rFonts w:ascii="Lato" w:hAnsi="Lato"/>
        </w:rPr>
        <w:t>can</w:t>
      </w:r>
      <w:r w:rsidR="000275D5" w:rsidRPr="3BB176D1">
        <w:rPr>
          <w:rFonts w:ascii="Lato" w:hAnsi="Lato"/>
        </w:rPr>
        <w:t xml:space="preserve"> synthesize </w:t>
      </w:r>
      <w:r w:rsidR="00A16C90" w:rsidRPr="3BB176D1">
        <w:rPr>
          <w:rFonts w:ascii="Lato" w:hAnsi="Lato"/>
        </w:rPr>
        <w:t>information</w:t>
      </w:r>
      <w:r w:rsidR="000275D5" w:rsidRPr="3BB176D1">
        <w:rPr>
          <w:rFonts w:ascii="Lato" w:hAnsi="Lato"/>
        </w:rPr>
        <w:t xml:space="preserve"> and risks at a </w:t>
      </w:r>
      <w:r w:rsidR="00465917">
        <w:rPr>
          <w:rFonts w:ascii="Lato" w:hAnsi="Lato"/>
        </w:rPr>
        <w:t xml:space="preserve">broader </w:t>
      </w:r>
      <w:r w:rsidR="000275D5" w:rsidRPr="3BB176D1">
        <w:rPr>
          <w:rFonts w:ascii="Lato" w:hAnsi="Lato"/>
        </w:rPr>
        <w:t xml:space="preserve">scale </w:t>
      </w:r>
      <w:r w:rsidR="00465917">
        <w:rPr>
          <w:rFonts w:ascii="Lato" w:hAnsi="Lato"/>
        </w:rPr>
        <w:t xml:space="preserve">to help where addressing </w:t>
      </w:r>
      <w:r w:rsidR="00465917" w:rsidRPr="3BB176D1">
        <w:rPr>
          <w:rFonts w:ascii="Lato" w:hAnsi="Lato"/>
        </w:rPr>
        <w:t>issues and problems</w:t>
      </w:r>
      <w:r w:rsidR="00465917">
        <w:rPr>
          <w:rFonts w:ascii="Lato" w:hAnsi="Lato"/>
        </w:rPr>
        <w:t xml:space="preserve"> at individual</w:t>
      </w:r>
      <w:r w:rsidR="000275D5" w:rsidRPr="3BB176D1">
        <w:rPr>
          <w:rFonts w:ascii="Lato" w:hAnsi="Lato"/>
        </w:rPr>
        <w:t xml:space="preserve"> subbasin</w:t>
      </w:r>
      <w:r w:rsidR="00465917">
        <w:rPr>
          <w:rFonts w:ascii="Lato" w:hAnsi="Lato"/>
        </w:rPr>
        <w:t>s</w:t>
      </w:r>
      <w:r w:rsidR="000275D5" w:rsidRPr="3BB176D1">
        <w:rPr>
          <w:rFonts w:ascii="Lato" w:hAnsi="Lato"/>
        </w:rPr>
        <w:t xml:space="preserve"> </w:t>
      </w:r>
      <w:r w:rsidR="00465917">
        <w:rPr>
          <w:rFonts w:ascii="Lato" w:hAnsi="Lato"/>
        </w:rPr>
        <w:t>are challenged</w:t>
      </w:r>
      <w:r w:rsidR="000275D5" w:rsidRPr="3BB176D1">
        <w:rPr>
          <w:rFonts w:ascii="Lato" w:hAnsi="Lato"/>
        </w:rPr>
        <w:t xml:space="preserve">. </w:t>
      </w:r>
    </w:p>
    <w:p w14:paraId="45693C8C" w14:textId="036A9A0C" w:rsidR="000275D5" w:rsidRDefault="00BB3294" w:rsidP="00E248C2">
      <w:pPr>
        <w:pStyle w:val="Default"/>
        <w:numPr>
          <w:ilvl w:val="0"/>
          <w:numId w:val="26"/>
        </w:numPr>
        <w:ind w:left="360"/>
        <w:contextualSpacing/>
        <w:jc w:val="both"/>
        <w:rPr>
          <w:rFonts w:ascii="Lato" w:hAnsi="Lato"/>
        </w:rPr>
      </w:pPr>
      <w:r w:rsidRPr="3BB176D1">
        <w:rPr>
          <w:rFonts w:ascii="Lato" w:hAnsi="Lato"/>
        </w:rPr>
        <w:t>We can e</w:t>
      </w:r>
      <w:r w:rsidR="000275D5" w:rsidRPr="3BB176D1">
        <w:rPr>
          <w:rFonts w:ascii="Lato" w:hAnsi="Lato"/>
        </w:rPr>
        <w:t>nhanc</w:t>
      </w:r>
      <w:r w:rsidRPr="3BB176D1">
        <w:rPr>
          <w:rFonts w:ascii="Lato" w:hAnsi="Lato"/>
        </w:rPr>
        <w:t>e</w:t>
      </w:r>
      <w:r w:rsidR="000275D5" w:rsidRPr="3BB176D1">
        <w:rPr>
          <w:rFonts w:ascii="Lato" w:hAnsi="Lato"/>
        </w:rPr>
        <w:t xml:space="preserve"> awareness of the risks in the </w:t>
      </w:r>
      <w:r w:rsidRPr="3BB176D1">
        <w:rPr>
          <w:rFonts w:ascii="Lato" w:hAnsi="Lato"/>
        </w:rPr>
        <w:t>various</w:t>
      </w:r>
      <w:r w:rsidR="000275D5" w:rsidRPr="3BB176D1">
        <w:rPr>
          <w:rFonts w:ascii="Lato" w:hAnsi="Lato"/>
        </w:rPr>
        <w:t xml:space="preserve"> </w:t>
      </w:r>
      <w:r w:rsidR="00A16C90" w:rsidRPr="3BB176D1">
        <w:rPr>
          <w:rFonts w:ascii="Lato" w:hAnsi="Lato"/>
        </w:rPr>
        <w:t>jurisdictions</w:t>
      </w:r>
      <w:r w:rsidR="000275D5" w:rsidRPr="3BB176D1">
        <w:rPr>
          <w:rFonts w:ascii="Lato" w:hAnsi="Lato"/>
        </w:rPr>
        <w:t xml:space="preserve"> </w:t>
      </w:r>
      <w:r w:rsidRPr="3BB176D1">
        <w:rPr>
          <w:rFonts w:ascii="Lato" w:hAnsi="Lato"/>
        </w:rPr>
        <w:t xml:space="preserve">with a view </w:t>
      </w:r>
      <w:r w:rsidR="000275D5" w:rsidRPr="3BB176D1">
        <w:rPr>
          <w:rFonts w:ascii="Lato" w:hAnsi="Lato"/>
        </w:rPr>
        <w:t xml:space="preserve">to </w:t>
      </w:r>
      <w:r w:rsidRPr="3BB176D1">
        <w:rPr>
          <w:rFonts w:ascii="Lato" w:hAnsi="Lato"/>
        </w:rPr>
        <w:t>people’s health and wellbeing by d</w:t>
      </w:r>
      <w:r w:rsidR="000275D5" w:rsidRPr="3BB176D1">
        <w:rPr>
          <w:rFonts w:ascii="Lato" w:hAnsi="Lato"/>
        </w:rPr>
        <w:t xml:space="preserve">rawing </w:t>
      </w:r>
      <w:r w:rsidR="00A16C90" w:rsidRPr="3BB176D1">
        <w:rPr>
          <w:rFonts w:ascii="Lato" w:hAnsi="Lato"/>
        </w:rPr>
        <w:t>attention</w:t>
      </w:r>
      <w:r w:rsidR="000275D5" w:rsidRPr="3BB176D1">
        <w:rPr>
          <w:rFonts w:ascii="Lato" w:hAnsi="Lato"/>
        </w:rPr>
        <w:t xml:space="preserve"> to the </w:t>
      </w:r>
      <w:r w:rsidR="00654F13" w:rsidRPr="3BB176D1">
        <w:rPr>
          <w:rFonts w:ascii="Lato" w:hAnsi="Lato"/>
        </w:rPr>
        <w:t>significant issues</w:t>
      </w:r>
      <w:r w:rsidR="000275D5" w:rsidRPr="3BB176D1">
        <w:rPr>
          <w:rFonts w:ascii="Lato" w:hAnsi="Lato"/>
        </w:rPr>
        <w:t xml:space="preserve"> </w:t>
      </w:r>
      <w:r w:rsidR="00A16C90" w:rsidRPr="3BB176D1">
        <w:rPr>
          <w:rFonts w:ascii="Lato" w:hAnsi="Lato"/>
        </w:rPr>
        <w:t>communities</w:t>
      </w:r>
      <w:r w:rsidR="000275D5" w:rsidRPr="3BB176D1">
        <w:rPr>
          <w:rFonts w:ascii="Lato" w:hAnsi="Lato"/>
        </w:rPr>
        <w:t xml:space="preserve"> are facing. </w:t>
      </w:r>
    </w:p>
    <w:p w14:paraId="07BB052F" w14:textId="77777777" w:rsidR="00ED3311" w:rsidRDefault="00F36F3D" w:rsidP="00ED3311">
      <w:pPr>
        <w:pStyle w:val="Default"/>
        <w:numPr>
          <w:ilvl w:val="0"/>
          <w:numId w:val="26"/>
        </w:numPr>
        <w:ind w:left="360"/>
        <w:contextualSpacing/>
        <w:jc w:val="both"/>
        <w:rPr>
          <w:rStyle w:val="cf01"/>
          <w:rFonts w:ascii="Lato" w:hAnsi="Lato" w:cs="Times New Roman"/>
          <w:sz w:val="24"/>
          <w:szCs w:val="24"/>
        </w:rPr>
      </w:pPr>
      <w:r w:rsidRPr="4197AF1B">
        <w:rPr>
          <w:rStyle w:val="cf01"/>
          <w:rFonts w:ascii="Lato" w:hAnsi="Lato"/>
          <w:sz w:val="24"/>
          <w:szCs w:val="24"/>
        </w:rPr>
        <w:t>We create a</w:t>
      </w:r>
      <w:r w:rsidR="00775E9F" w:rsidRPr="4197AF1B">
        <w:rPr>
          <w:rStyle w:val="cf01"/>
          <w:rFonts w:ascii="Lato" w:hAnsi="Lato"/>
          <w:sz w:val="24"/>
          <w:szCs w:val="24"/>
        </w:rPr>
        <w:t xml:space="preserve"> platform to strengthen link</w:t>
      </w:r>
      <w:r w:rsidRPr="4197AF1B">
        <w:rPr>
          <w:rStyle w:val="cf01"/>
          <w:rFonts w:ascii="Lato" w:hAnsi="Lato"/>
          <w:sz w:val="24"/>
          <w:szCs w:val="24"/>
        </w:rPr>
        <w:t>ages</w:t>
      </w:r>
      <w:r w:rsidR="00775E9F" w:rsidRPr="4197AF1B">
        <w:rPr>
          <w:rStyle w:val="cf01"/>
          <w:rFonts w:ascii="Lato" w:hAnsi="Lato"/>
          <w:sz w:val="24"/>
          <w:szCs w:val="24"/>
        </w:rPr>
        <w:t xml:space="preserve"> between social and natural sciences</w:t>
      </w:r>
      <w:r w:rsidRPr="4197AF1B">
        <w:rPr>
          <w:rStyle w:val="cf01"/>
          <w:rFonts w:ascii="Lato" w:hAnsi="Lato"/>
          <w:sz w:val="24"/>
          <w:szCs w:val="24"/>
        </w:rPr>
        <w:t xml:space="preserve"> </w:t>
      </w:r>
      <w:r w:rsidR="00223155">
        <w:rPr>
          <w:rStyle w:val="cf01"/>
          <w:rFonts w:ascii="Lato" w:hAnsi="Lato"/>
          <w:sz w:val="24"/>
          <w:szCs w:val="24"/>
        </w:rPr>
        <w:t>for the benefit of people who live in the basin.</w:t>
      </w:r>
      <w:r w:rsidRPr="00F36F3D">
        <w:rPr>
          <w:rStyle w:val="cf01"/>
          <w:rFonts w:ascii="Lato" w:hAnsi="Lato"/>
          <w:sz w:val="24"/>
          <w:szCs w:val="24"/>
        </w:rPr>
        <w:t xml:space="preserve"> </w:t>
      </w:r>
    </w:p>
    <w:p w14:paraId="1BE29768" w14:textId="679C0223" w:rsidR="00ED3311" w:rsidRPr="00ED3311" w:rsidRDefault="00ED3311" w:rsidP="00ED3311">
      <w:pPr>
        <w:pStyle w:val="Default"/>
        <w:numPr>
          <w:ilvl w:val="0"/>
          <w:numId w:val="26"/>
        </w:numPr>
        <w:ind w:left="360"/>
        <w:contextualSpacing/>
        <w:jc w:val="both"/>
        <w:rPr>
          <w:rFonts w:ascii="Lato" w:hAnsi="Lato"/>
        </w:rPr>
      </w:pPr>
      <w:r w:rsidRPr="00ED3311">
        <w:rPr>
          <w:rFonts w:ascii="Lato" w:hAnsi="Lato"/>
        </w:rPr>
        <w:t xml:space="preserve">We are building relationships for our collective and mutual benefit. </w:t>
      </w:r>
    </w:p>
    <w:p w14:paraId="71449BFA" w14:textId="77777777" w:rsidR="000275D5" w:rsidRPr="004C73EE" w:rsidRDefault="000275D5" w:rsidP="0052534C">
      <w:pPr>
        <w:pStyle w:val="Default"/>
        <w:contextualSpacing/>
        <w:jc w:val="both"/>
        <w:rPr>
          <w:rFonts w:ascii="Lato" w:hAnsi="Lato"/>
        </w:rPr>
      </w:pPr>
    </w:p>
    <w:p w14:paraId="7020ACD8" w14:textId="1D4A7E2A" w:rsidR="000275D5" w:rsidRPr="00E248C2" w:rsidRDefault="000275D5" w:rsidP="0052534C">
      <w:pPr>
        <w:pStyle w:val="Default"/>
        <w:contextualSpacing/>
        <w:jc w:val="both"/>
        <w:rPr>
          <w:rFonts w:ascii="Lato" w:hAnsi="Lato"/>
        </w:rPr>
      </w:pPr>
      <w:r w:rsidRPr="00E248C2">
        <w:rPr>
          <w:rFonts w:ascii="Lato" w:hAnsi="Lato"/>
          <w:b/>
          <w:bCs/>
        </w:rPr>
        <w:t>Benefits o</w:t>
      </w:r>
      <w:r w:rsidR="004F37B8">
        <w:rPr>
          <w:rFonts w:ascii="Lato" w:hAnsi="Lato"/>
          <w:b/>
          <w:bCs/>
        </w:rPr>
        <w:t>f</w:t>
      </w:r>
      <w:r w:rsidRPr="00E248C2">
        <w:rPr>
          <w:rFonts w:ascii="Lato" w:hAnsi="Lato"/>
          <w:b/>
          <w:bCs/>
        </w:rPr>
        <w:t xml:space="preserve"> realizing strategy</w:t>
      </w:r>
      <w:r w:rsidRPr="00E248C2">
        <w:rPr>
          <w:rFonts w:ascii="Lato" w:hAnsi="Lato"/>
        </w:rPr>
        <w:t xml:space="preserve">: </w:t>
      </w:r>
    </w:p>
    <w:p w14:paraId="719B7034" w14:textId="61C82385" w:rsidR="007A64AD" w:rsidRDefault="00E248C2" w:rsidP="007A64AD">
      <w:pPr>
        <w:pStyle w:val="Default"/>
        <w:contextualSpacing/>
        <w:jc w:val="both"/>
        <w:rPr>
          <w:rFonts w:ascii="Lato" w:hAnsi="Lato"/>
        </w:rPr>
      </w:pPr>
      <w:r w:rsidRPr="00E248C2">
        <w:rPr>
          <w:rFonts w:ascii="Lato" w:hAnsi="Lato"/>
        </w:rPr>
        <w:t>By gathering information and data to better understand impacts to social health and wellbeing, t</w:t>
      </w:r>
      <w:r w:rsidR="00BB3294" w:rsidRPr="00E248C2">
        <w:rPr>
          <w:rFonts w:ascii="Lato" w:hAnsi="Lato"/>
        </w:rPr>
        <w:t xml:space="preserve">he </w:t>
      </w:r>
      <w:r w:rsidR="00283524">
        <w:rPr>
          <w:rFonts w:ascii="Lato" w:hAnsi="Lato"/>
        </w:rPr>
        <w:t>MRBB</w:t>
      </w:r>
      <w:r w:rsidR="00BB3294" w:rsidRPr="00E248C2">
        <w:rPr>
          <w:rFonts w:ascii="Lato" w:hAnsi="Lato"/>
        </w:rPr>
        <w:t xml:space="preserve"> </w:t>
      </w:r>
      <w:r w:rsidR="00416B6D">
        <w:rPr>
          <w:rFonts w:ascii="Lato" w:hAnsi="Lato"/>
        </w:rPr>
        <w:t>can</w:t>
      </w:r>
      <w:r w:rsidR="00BB3294" w:rsidRPr="00E248C2">
        <w:rPr>
          <w:rFonts w:ascii="Lato" w:hAnsi="Lato"/>
        </w:rPr>
        <w:t xml:space="preserve"> i</w:t>
      </w:r>
      <w:r w:rsidR="000275D5" w:rsidRPr="00E248C2">
        <w:rPr>
          <w:rFonts w:ascii="Lato" w:hAnsi="Lato"/>
        </w:rPr>
        <w:t>nform policy changes</w:t>
      </w:r>
      <w:r w:rsidR="00BB3294" w:rsidRPr="00E248C2">
        <w:rPr>
          <w:rFonts w:ascii="Lato" w:hAnsi="Lato"/>
        </w:rPr>
        <w:t xml:space="preserve"> aimed at improving people’s health and wellbeing</w:t>
      </w:r>
      <w:r>
        <w:rPr>
          <w:rFonts w:ascii="Lato" w:hAnsi="Lato"/>
        </w:rPr>
        <w:t xml:space="preserve">.  </w:t>
      </w:r>
      <w:r w:rsidR="00BB3294" w:rsidRPr="00E248C2">
        <w:rPr>
          <w:rFonts w:ascii="Lato" w:hAnsi="Lato"/>
        </w:rPr>
        <w:t xml:space="preserve"> </w:t>
      </w:r>
      <w:r w:rsidR="00C2251E">
        <w:rPr>
          <w:rFonts w:ascii="Lato" w:hAnsi="Lato"/>
        </w:rPr>
        <w:t>The work will also raise</w:t>
      </w:r>
      <w:r w:rsidR="007A64AD" w:rsidRPr="00E248C2">
        <w:rPr>
          <w:rFonts w:ascii="Lato" w:hAnsi="Lato"/>
        </w:rPr>
        <w:t xml:space="preserve"> the profile of social health and wellbeing of the communities within the basin and ensur</w:t>
      </w:r>
      <w:r w:rsidR="00C2251E">
        <w:rPr>
          <w:rFonts w:ascii="Lato" w:hAnsi="Lato"/>
        </w:rPr>
        <w:t>e</w:t>
      </w:r>
      <w:r w:rsidR="007A64AD" w:rsidRPr="00E248C2">
        <w:rPr>
          <w:rFonts w:ascii="Lato" w:hAnsi="Lato"/>
        </w:rPr>
        <w:t xml:space="preserve"> there </w:t>
      </w:r>
      <w:r w:rsidRPr="00E248C2">
        <w:rPr>
          <w:rFonts w:ascii="Lato" w:hAnsi="Lato"/>
        </w:rPr>
        <w:t>are multiple channels for</w:t>
      </w:r>
      <w:r w:rsidR="007A64AD" w:rsidRPr="00E248C2">
        <w:rPr>
          <w:rFonts w:ascii="Lato" w:hAnsi="Lato"/>
        </w:rPr>
        <w:t xml:space="preserve"> communication. </w:t>
      </w:r>
    </w:p>
    <w:p w14:paraId="7FC0DDD9" w14:textId="77777777" w:rsidR="004027FF" w:rsidRDefault="004027FF">
      <w:pPr>
        <w:rPr>
          <w:rFonts w:ascii="Lato" w:hAnsi="Lato"/>
        </w:rPr>
        <w:sectPr w:rsidR="004027FF" w:rsidSect="002252B8">
          <w:type w:val="continuous"/>
          <w:pgSz w:w="12240" w:h="15840"/>
          <w:pgMar w:top="1440" w:right="1440" w:bottom="1440" w:left="1440" w:header="720" w:footer="720" w:gutter="0"/>
          <w:cols w:num="2" w:space="720"/>
          <w:docGrid w:linePitch="360"/>
        </w:sectPr>
      </w:pPr>
    </w:p>
    <w:p w14:paraId="5F4717CF" w14:textId="77777777" w:rsidR="00775E9F" w:rsidRDefault="00775E9F">
      <w:pPr>
        <w:rPr>
          <w:rFonts w:ascii="Lato" w:hAnsi="Lato"/>
        </w:rPr>
      </w:pPr>
    </w:p>
    <w:p w14:paraId="068B4940" w14:textId="77777777" w:rsidR="00E907DF" w:rsidRDefault="00E907DF" w:rsidP="00775E9F">
      <w:pPr>
        <w:spacing w:before="100" w:beforeAutospacing="1" w:after="100" w:afterAutospacing="1" w:line="240" w:lineRule="auto"/>
        <w:contextualSpacing/>
        <w:jc w:val="both"/>
        <w:rPr>
          <w:rFonts w:ascii="Lato" w:eastAsia="Times New Roman" w:hAnsi="Lato" w:cs="Times New Roman"/>
          <w:b/>
          <w:bCs/>
          <w:kern w:val="0"/>
          <w:sz w:val="26"/>
          <w:szCs w:val="26"/>
          <w14:ligatures w14:val="none"/>
        </w:rPr>
      </w:pPr>
    </w:p>
    <w:p w14:paraId="316D7982" w14:textId="77777777" w:rsidR="00E907DF" w:rsidRDefault="00E907DF" w:rsidP="00775E9F">
      <w:pPr>
        <w:spacing w:before="100" w:beforeAutospacing="1" w:after="100" w:afterAutospacing="1" w:line="240" w:lineRule="auto"/>
        <w:contextualSpacing/>
        <w:jc w:val="both"/>
        <w:rPr>
          <w:rFonts w:ascii="Lato" w:eastAsia="Times New Roman" w:hAnsi="Lato" w:cs="Times New Roman"/>
          <w:b/>
          <w:bCs/>
          <w:kern w:val="0"/>
          <w:sz w:val="26"/>
          <w:szCs w:val="26"/>
          <w14:ligatures w14:val="none"/>
        </w:rPr>
      </w:pPr>
    </w:p>
    <w:p w14:paraId="2B1F9B10" w14:textId="77777777" w:rsidR="00E907DF" w:rsidRDefault="00E907DF" w:rsidP="00775E9F">
      <w:pPr>
        <w:spacing w:before="100" w:beforeAutospacing="1" w:after="100" w:afterAutospacing="1" w:line="240" w:lineRule="auto"/>
        <w:contextualSpacing/>
        <w:jc w:val="both"/>
        <w:rPr>
          <w:rFonts w:ascii="Lato" w:eastAsia="Times New Roman" w:hAnsi="Lato" w:cs="Times New Roman"/>
          <w:b/>
          <w:bCs/>
          <w:kern w:val="0"/>
          <w:sz w:val="26"/>
          <w:szCs w:val="26"/>
          <w14:ligatures w14:val="none"/>
        </w:rPr>
      </w:pPr>
    </w:p>
    <w:p w14:paraId="095D8D70" w14:textId="77777777" w:rsidR="00E907DF" w:rsidRDefault="00E907DF" w:rsidP="00775E9F">
      <w:pPr>
        <w:spacing w:before="100" w:beforeAutospacing="1" w:after="100" w:afterAutospacing="1" w:line="240" w:lineRule="auto"/>
        <w:contextualSpacing/>
        <w:jc w:val="both"/>
        <w:rPr>
          <w:rFonts w:ascii="Lato" w:eastAsia="Times New Roman" w:hAnsi="Lato" w:cs="Times New Roman"/>
          <w:b/>
          <w:bCs/>
          <w:kern w:val="0"/>
          <w:sz w:val="26"/>
          <w:szCs w:val="26"/>
          <w14:ligatures w14:val="none"/>
        </w:rPr>
      </w:pPr>
    </w:p>
    <w:p w14:paraId="751C8E26" w14:textId="77777777" w:rsidR="00E907DF" w:rsidRDefault="00E907DF" w:rsidP="00775E9F">
      <w:pPr>
        <w:spacing w:before="100" w:beforeAutospacing="1" w:after="100" w:afterAutospacing="1" w:line="240" w:lineRule="auto"/>
        <w:contextualSpacing/>
        <w:jc w:val="both"/>
        <w:rPr>
          <w:rFonts w:ascii="Lato" w:eastAsia="Times New Roman" w:hAnsi="Lato" w:cs="Times New Roman"/>
          <w:b/>
          <w:bCs/>
          <w:kern w:val="0"/>
          <w:sz w:val="26"/>
          <w:szCs w:val="26"/>
          <w14:ligatures w14:val="none"/>
        </w:rPr>
      </w:pPr>
    </w:p>
    <w:p w14:paraId="12151F25" w14:textId="6507BE4D" w:rsidR="00185B15" w:rsidRPr="00F219FB" w:rsidRDefault="005A700F" w:rsidP="00775E9F">
      <w:pPr>
        <w:spacing w:before="100" w:beforeAutospacing="1" w:after="100" w:afterAutospacing="1" w:line="240" w:lineRule="auto"/>
        <w:contextualSpacing/>
        <w:jc w:val="both"/>
        <w:rPr>
          <w:rFonts w:ascii="Lato" w:eastAsia="Times New Roman" w:hAnsi="Lato" w:cs="Times New Roman"/>
          <w:b/>
          <w:bCs/>
          <w:kern w:val="0"/>
          <w:sz w:val="26"/>
          <w:szCs w:val="26"/>
          <w14:ligatures w14:val="none"/>
        </w:rPr>
      </w:pPr>
      <w:r w:rsidRPr="00185B15">
        <w:rPr>
          <w:rFonts w:ascii="Lato" w:eastAsia="Times New Roman" w:hAnsi="Lato" w:cs="Times New Roman"/>
          <w:b/>
          <w:bCs/>
          <w:kern w:val="0"/>
          <w:sz w:val="26"/>
          <w:szCs w:val="26"/>
          <w14:ligatures w14:val="none"/>
        </w:rPr>
        <w:t xml:space="preserve">The </w:t>
      </w:r>
      <w:r w:rsidR="00283524">
        <w:rPr>
          <w:rFonts w:ascii="Lato" w:eastAsia="Times New Roman" w:hAnsi="Lato" w:cs="Times New Roman"/>
          <w:b/>
          <w:bCs/>
          <w:kern w:val="0"/>
          <w:sz w:val="26"/>
          <w:szCs w:val="26"/>
          <w14:ligatures w14:val="none"/>
        </w:rPr>
        <w:t>MRBB</w:t>
      </w:r>
      <w:r w:rsidRPr="00185B15">
        <w:rPr>
          <w:rFonts w:ascii="Lato" w:eastAsia="Times New Roman" w:hAnsi="Lato" w:cs="Times New Roman"/>
          <w:b/>
          <w:bCs/>
          <w:kern w:val="0"/>
          <w:sz w:val="26"/>
          <w:szCs w:val="26"/>
          <w14:ligatures w14:val="none"/>
        </w:rPr>
        <w:t xml:space="preserve">’s </w:t>
      </w:r>
      <w:r w:rsidR="00775E9F" w:rsidRPr="00185B15">
        <w:rPr>
          <w:rFonts w:ascii="Lato" w:eastAsia="Times New Roman" w:hAnsi="Lato" w:cs="Times New Roman"/>
          <w:b/>
          <w:bCs/>
          <w:kern w:val="0"/>
          <w:sz w:val="26"/>
          <w:szCs w:val="26"/>
          <w14:ligatures w14:val="none"/>
        </w:rPr>
        <w:t>Accountabilit</w:t>
      </w:r>
      <w:r w:rsidRPr="00185B15">
        <w:rPr>
          <w:rFonts w:ascii="Lato" w:eastAsia="Times New Roman" w:hAnsi="Lato" w:cs="Times New Roman"/>
          <w:b/>
          <w:bCs/>
          <w:kern w:val="0"/>
          <w:sz w:val="26"/>
          <w:szCs w:val="26"/>
          <w14:ligatures w14:val="none"/>
        </w:rPr>
        <w:t>y</w:t>
      </w:r>
    </w:p>
    <w:p w14:paraId="2C8AD092" w14:textId="6D845FA8" w:rsidR="00775E9F" w:rsidRPr="00185B15" w:rsidRDefault="005A700F" w:rsidP="00185B15">
      <w:pPr>
        <w:pStyle w:val="ListParagraph"/>
        <w:numPr>
          <w:ilvl w:val="0"/>
          <w:numId w:val="30"/>
        </w:numPr>
        <w:spacing w:before="100" w:beforeAutospacing="1" w:after="100" w:afterAutospacing="1" w:line="240" w:lineRule="auto"/>
        <w:jc w:val="both"/>
        <w:rPr>
          <w:rFonts w:ascii="Lato" w:eastAsia="Times New Roman" w:hAnsi="Lato" w:cs="Times New Roman"/>
          <w:kern w:val="0"/>
          <w:sz w:val="24"/>
          <w:szCs w:val="24"/>
          <w14:ligatures w14:val="none"/>
        </w:rPr>
      </w:pPr>
      <w:r w:rsidRPr="00185B15">
        <w:rPr>
          <w:rFonts w:ascii="Lato" w:eastAsia="Times New Roman" w:hAnsi="Lato" w:cs="Times New Roman"/>
          <w:kern w:val="0"/>
          <w:sz w:val="24"/>
          <w:szCs w:val="24"/>
          <w14:ligatures w14:val="none"/>
        </w:rPr>
        <w:t>The MRBB is oblig</w:t>
      </w:r>
      <w:r w:rsidR="000E1DDE">
        <w:rPr>
          <w:rFonts w:ascii="Lato" w:eastAsia="Times New Roman" w:hAnsi="Lato" w:cs="Times New Roman"/>
          <w:kern w:val="0"/>
          <w:sz w:val="24"/>
          <w:szCs w:val="24"/>
          <w14:ligatures w14:val="none"/>
        </w:rPr>
        <w:t>ated</w:t>
      </w:r>
      <w:r w:rsidRPr="00185B15">
        <w:rPr>
          <w:rFonts w:ascii="Lato" w:eastAsia="Times New Roman" w:hAnsi="Lato" w:cs="Times New Roman"/>
          <w:kern w:val="0"/>
          <w:sz w:val="24"/>
          <w:szCs w:val="24"/>
          <w14:ligatures w14:val="none"/>
        </w:rPr>
        <w:t xml:space="preserve"> to </w:t>
      </w:r>
      <w:r w:rsidR="00F31A09">
        <w:rPr>
          <w:rFonts w:ascii="Lato" w:eastAsia="Times New Roman" w:hAnsi="Lato" w:cs="Times New Roman"/>
          <w:kern w:val="0"/>
          <w:sz w:val="24"/>
          <w:szCs w:val="24"/>
          <w14:ligatures w14:val="none"/>
        </w:rPr>
        <w:t>produce the</w:t>
      </w:r>
      <w:r w:rsidR="00775E9F" w:rsidRPr="00185B15">
        <w:rPr>
          <w:rFonts w:ascii="Lato" w:eastAsia="Times New Roman" w:hAnsi="Lato" w:cs="Times New Roman"/>
          <w:kern w:val="0"/>
          <w:sz w:val="24"/>
          <w:szCs w:val="24"/>
          <w14:ligatures w14:val="none"/>
        </w:rPr>
        <w:t xml:space="preserve"> S</w:t>
      </w:r>
      <w:r w:rsidRPr="00185B15">
        <w:rPr>
          <w:rFonts w:ascii="Lato" w:eastAsia="Times New Roman" w:hAnsi="Lato" w:cs="Times New Roman"/>
          <w:kern w:val="0"/>
          <w:sz w:val="24"/>
          <w:szCs w:val="24"/>
          <w14:ligatures w14:val="none"/>
        </w:rPr>
        <w:t>tate of Aquatic Ecosystem Report on a five</w:t>
      </w:r>
      <w:r w:rsidR="00185B15" w:rsidRPr="00185B15">
        <w:rPr>
          <w:rFonts w:ascii="Lato" w:eastAsia="Times New Roman" w:hAnsi="Lato" w:cs="Times New Roman"/>
          <w:kern w:val="0"/>
          <w:sz w:val="24"/>
          <w:szCs w:val="24"/>
          <w14:ligatures w14:val="none"/>
        </w:rPr>
        <w:t>-</w:t>
      </w:r>
      <w:r w:rsidRPr="00185B15">
        <w:rPr>
          <w:rFonts w:ascii="Lato" w:eastAsia="Times New Roman" w:hAnsi="Lato" w:cs="Times New Roman"/>
          <w:kern w:val="0"/>
          <w:sz w:val="24"/>
          <w:szCs w:val="24"/>
          <w14:ligatures w14:val="none"/>
        </w:rPr>
        <w:t>year cycle.</w:t>
      </w:r>
    </w:p>
    <w:p w14:paraId="57DCE336" w14:textId="00155E9C" w:rsidR="005A700F" w:rsidRPr="00185B15" w:rsidRDefault="005A700F" w:rsidP="00185B15">
      <w:pPr>
        <w:pStyle w:val="ListParagraph"/>
        <w:numPr>
          <w:ilvl w:val="0"/>
          <w:numId w:val="30"/>
        </w:numPr>
        <w:spacing w:before="100" w:beforeAutospacing="1" w:after="100" w:afterAutospacing="1" w:line="240" w:lineRule="auto"/>
        <w:jc w:val="both"/>
        <w:rPr>
          <w:rFonts w:ascii="Lato" w:eastAsia="Times New Roman" w:hAnsi="Lato" w:cs="Times New Roman"/>
          <w:kern w:val="0"/>
          <w:sz w:val="24"/>
          <w:szCs w:val="24"/>
          <w14:ligatures w14:val="none"/>
        </w:rPr>
      </w:pPr>
      <w:r w:rsidRPr="00185B15">
        <w:rPr>
          <w:rFonts w:ascii="Lato" w:eastAsia="Times New Roman" w:hAnsi="Lato" w:cs="Times New Roman"/>
          <w:kern w:val="0"/>
          <w:sz w:val="24"/>
          <w:szCs w:val="24"/>
          <w14:ligatures w14:val="none"/>
        </w:rPr>
        <w:t>The MRBB is oblig</w:t>
      </w:r>
      <w:r w:rsidR="000E1DDE">
        <w:rPr>
          <w:rFonts w:ascii="Lato" w:eastAsia="Times New Roman" w:hAnsi="Lato" w:cs="Times New Roman"/>
          <w:kern w:val="0"/>
          <w:sz w:val="24"/>
          <w:szCs w:val="24"/>
          <w14:ligatures w14:val="none"/>
        </w:rPr>
        <w:t>ated</w:t>
      </w:r>
      <w:r w:rsidRPr="00185B15">
        <w:rPr>
          <w:rFonts w:ascii="Lato" w:eastAsia="Times New Roman" w:hAnsi="Lato" w:cs="Times New Roman"/>
          <w:kern w:val="0"/>
          <w:sz w:val="24"/>
          <w:szCs w:val="24"/>
          <w14:ligatures w14:val="none"/>
        </w:rPr>
        <w:t xml:space="preserve"> to report annually to Ministers</w:t>
      </w:r>
    </w:p>
    <w:p w14:paraId="7295FB0F" w14:textId="5607835A" w:rsidR="005A700F" w:rsidRPr="00185B15" w:rsidRDefault="005A700F" w:rsidP="00185B15">
      <w:pPr>
        <w:pStyle w:val="ListParagraph"/>
        <w:numPr>
          <w:ilvl w:val="0"/>
          <w:numId w:val="30"/>
        </w:numPr>
        <w:spacing w:before="100" w:beforeAutospacing="1" w:after="100" w:afterAutospacing="1" w:line="240" w:lineRule="auto"/>
        <w:jc w:val="both"/>
        <w:rPr>
          <w:rFonts w:ascii="Lato" w:eastAsia="Times New Roman" w:hAnsi="Lato" w:cs="Times New Roman"/>
          <w:kern w:val="0"/>
          <w:sz w:val="24"/>
          <w:szCs w:val="24"/>
          <w14:ligatures w14:val="none"/>
        </w:rPr>
      </w:pPr>
      <w:r w:rsidRPr="00185B15">
        <w:rPr>
          <w:rFonts w:ascii="Lato" w:eastAsia="Times New Roman" w:hAnsi="Lato" w:cs="Times New Roman"/>
          <w:kern w:val="0"/>
          <w:sz w:val="24"/>
          <w:szCs w:val="24"/>
          <w14:ligatures w14:val="none"/>
        </w:rPr>
        <w:t xml:space="preserve">The MRBB will review its performance against the Strategic Plan every </w:t>
      </w:r>
      <w:r w:rsidR="000142AD">
        <w:rPr>
          <w:rFonts w:ascii="Lato" w:eastAsia="Times New Roman" w:hAnsi="Lato" w:cs="Times New Roman"/>
          <w:kern w:val="0"/>
          <w:sz w:val="24"/>
          <w:szCs w:val="24"/>
          <w14:ligatures w14:val="none"/>
        </w:rPr>
        <w:t>three</w:t>
      </w:r>
      <w:r w:rsidRPr="00185B15">
        <w:rPr>
          <w:rFonts w:ascii="Lato" w:eastAsia="Times New Roman" w:hAnsi="Lato" w:cs="Times New Roman"/>
          <w:kern w:val="0"/>
          <w:sz w:val="24"/>
          <w:szCs w:val="24"/>
          <w14:ligatures w14:val="none"/>
        </w:rPr>
        <w:t xml:space="preserve"> years</w:t>
      </w:r>
      <w:r w:rsidR="00185B15" w:rsidRPr="00185B15">
        <w:rPr>
          <w:rFonts w:ascii="Lato" w:eastAsia="Times New Roman" w:hAnsi="Lato" w:cs="Times New Roman"/>
          <w:kern w:val="0"/>
          <w:sz w:val="24"/>
          <w:szCs w:val="24"/>
          <w14:ligatures w14:val="none"/>
        </w:rPr>
        <w:t>.</w:t>
      </w:r>
      <w:r w:rsidRPr="00185B15">
        <w:rPr>
          <w:rFonts w:ascii="Lato" w:eastAsia="Times New Roman" w:hAnsi="Lato" w:cs="Times New Roman"/>
          <w:kern w:val="0"/>
          <w:sz w:val="24"/>
          <w:szCs w:val="24"/>
          <w14:ligatures w14:val="none"/>
        </w:rPr>
        <w:t xml:space="preserve"> </w:t>
      </w:r>
      <w:r w:rsidR="00185B15" w:rsidRPr="00185B15">
        <w:rPr>
          <w:rFonts w:ascii="Lato" w:eastAsia="Times New Roman" w:hAnsi="Lato" w:cs="Times New Roman"/>
          <w:kern w:val="0"/>
          <w:sz w:val="24"/>
          <w:szCs w:val="24"/>
          <w14:ligatures w14:val="none"/>
        </w:rPr>
        <w:t>E</w:t>
      </w:r>
      <w:r w:rsidRPr="00185B15">
        <w:rPr>
          <w:rFonts w:ascii="Lato" w:eastAsia="Times New Roman" w:hAnsi="Lato" w:cs="Times New Roman"/>
          <w:kern w:val="0"/>
          <w:sz w:val="24"/>
          <w:szCs w:val="24"/>
          <w14:ligatures w14:val="none"/>
        </w:rPr>
        <w:t xml:space="preserve">valuation tools that include community feedback, website analysis, external reviews and surveys may be used to </w:t>
      </w:r>
      <w:r w:rsidR="00185B15" w:rsidRPr="00185B15">
        <w:rPr>
          <w:rFonts w:ascii="Lato" w:eastAsia="Times New Roman" w:hAnsi="Lato" w:cs="Times New Roman"/>
          <w:kern w:val="0"/>
          <w:sz w:val="24"/>
          <w:szCs w:val="24"/>
          <w14:ligatures w14:val="none"/>
        </w:rPr>
        <w:t xml:space="preserve">monitor and </w:t>
      </w:r>
      <w:r w:rsidRPr="00185B15">
        <w:rPr>
          <w:rFonts w:ascii="Lato" w:eastAsia="Times New Roman" w:hAnsi="Lato" w:cs="Times New Roman"/>
          <w:kern w:val="0"/>
          <w:sz w:val="24"/>
          <w:szCs w:val="24"/>
          <w14:ligatures w14:val="none"/>
        </w:rPr>
        <w:t>measure success</w:t>
      </w:r>
      <w:r w:rsidR="00185B15" w:rsidRPr="00185B15">
        <w:rPr>
          <w:rFonts w:ascii="Lato" w:eastAsia="Times New Roman" w:hAnsi="Lato" w:cs="Times New Roman"/>
          <w:kern w:val="0"/>
          <w:sz w:val="24"/>
          <w:szCs w:val="24"/>
          <w14:ligatures w14:val="none"/>
        </w:rPr>
        <w:t>.</w:t>
      </w:r>
      <w:r w:rsidRPr="00185B15">
        <w:rPr>
          <w:rFonts w:ascii="Lato" w:eastAsia="Times New Roman" w:hAnsi="Lato" w:cs="Times New Roman"/>
          <w:kern w:val="0"/>
          <w:sz w:val="24"/>
          <w:szCs w:val="24"/>
          <w14:ligatures w14:val="none"/>
        </w:rPr>
        <w:t xml:space="preserve"> </w:t>
      </w:r>
    </w:p>
    <w:p w14:paraId="110D4F67" w14:textId="77777777" w:rsidR="00775E9F" w:rsidRDefault="00775E9F">
      <w:pPr>
        <w:rPr>
          <w:rFonts w:ascii="Lato" w:hAnsi="Lato"/>
        </w:rPr>
      </w:pPr>
    </w:p>
    <w:p w14:paraId="27FF6BB5" w14:textId="53118848" w:rsidR="006244CF" w:rsidRPr="00F219FB" w:rsidRDefault="006244CF">
      <w:pPr>
        <w:rPr>
          <w:rFonts w:ascii="Lato" w:hAnsi="Lato"/>
          <w:b/>
          <w:bCs/>
          <w:sz w:val="26"/>
          <w:szCs w:val="26"/>
        </w:rPr>
      </w:pPr>
      <w:r w:rsidRPr="00F219FB">
        <w:rPr>
          <w:rFonts w:ascii="Lato" w:hAnsi="Lato"/>
          <w:b/>
          <w:bCs/>
          <w:sz w:val="26"/>
          <w:szCs w:val="26"/>
        </w:rPr>
        <w:t>ANNEX – Action Plan Commitments</w:t>
      </w:r>
    </w:p>
    <w:tbl>
      <w:tblPr>
        <w:tblStyle w:val="TableGrid"/>
        <w:tblW w:w="9725" w:type="dxa"/>
        <w:tblInd w:w="-275" w:type="dxa"/>
        <w:tblLook w:val="04A0" w:firstRow="1" w:lastRow="0" w:firstColumn="1" w:lastColumn="0" w:noHBand="0" w:noVBand="1"/>
      </w:tblPr>
      <w:tblGrid>
        <w:gridCol w:w="7830"/>
        <w:gridCol w:w="1895"/>
      </w:tblGrid>
      <w:tr w:rsidR="001A4815" w:rsidRPr="00CF32C5" w14:paraId="6AC486C3" w14:textId="77777777" w:rsidTr="6AC2FA81">
        <w:tc>
          <w:tcPr>
            <w:tcW w:w="7830" w:type="dxa"/>
            <w:shd w:val="clear" w:color="auto" w:fill="DEEAF6" w:themeFill="accent1" w:themeFillTint="33"/>
          </w:tcPr>
          <w:p w14:paraId="0FA79B7B" w14:textId="38DF9FB2" w:rsidR="001A4815" w:rsidRPr="0079769F" w:rsidRDefault="001A4815">
            <w:pPr>
              <w:rPr>
                <w:rFonts w:ascii="Lato" w:hAnsi="Lato"/>
                <w:b/>
                <w:bCs/>
                <w:sz w:val="24"/>
                <w:szCs w:val="24"/>
              </w:rPr>
            </w:pPr>
            <w:r w:rsidRPr="0079769F">
              <w:rPr>
                <w:rFonts w:ascii="Lato" w:hAnsi="Lato"/>
                <w:b/>
                <w:bCs/>
                <w:sz w:val="24"/>
                <w:szCs w:val="24"/>
              </w:rPr>
              <w:t>ACTION</w:t>
            </w:r>
            <w:r>
              <w:rPr>
                <w:rFonts w:ascii="Lato" w:hAnsi="Lato"/>
                <w:b/>
                <w:bCs/>
                <w:sz w:val="24"/>
                <w:szCs w:val="24"/>
              </w:rPr>
              <w:t xml:space="preserve"> PLAN</w:t>
            </w:r>
          </w:p>
          <w:p w14:paraId="5A05E4F1" w14:textId="108D080B" w:rsidR="001A4815" w:rsidRPr="00350298" w:rsidRDefault="001A4815">
            <w:pPr>
              <w:rPr>
                <w:rFonts w:ascii="Lato" w:hAnsi="Lato"/>
                <w:b/>
                <w:bCs/>
                <w:i/>
                <w:iCs/>
                <w:sz w:val="24"/>
                <w:szCs w:val="24"/>
              </w:rPr>
            </w:pPr>
          </w:p>
        </w:tc>
        <w:tc>
          <w:tcPr>
            <w:tcW w:w="1895" w:type="dxa"/>
            <w:shd w:val="clear" w:color="auto" w:fill="DEEAF6" w:themeFill="accent1" w:themeFillTint="33"/>
          </w:tcPr>
          <w:p w14:paraId="6410922C" w14:textId="3EE41870" w:rsidR="001A4815" w:rsidRPr="00350298" w:rsidRDefault="001A4815">
            <w:pPr>
              <w:rPr>
                <w:rFonts w:ascii="Lato" w:hAnsi="Lato"/>
                <w:b/>
                <w:bCs/>
                <w:i/>
                <w:iCs/>
                <w:sz w:val="24"/>
                <w:szCs w:val="24"/>
              </w:rPr>
            </w:pPr>
            <w:r w:rsidRPr="00350298">
              <w:rPr>
                <w:rFonts w:ascii="Lato" w:hAnsi="Lato"/>
                <w:b/>
                <w:bCs/>
                <w:i/>
                <w:iCs/>
                <w:sz w:val="24"/>
                <w:szCs w:val="24"/>
              </w:rPr>
              <w:t>Resources</w:t>
            </w:r>
            <w:r w:rsidR="005A700F">
              <w:rPr>
                <w:rFonts w:ascii="Lato" w:hAnsi="Lato"/>
                <w:b/>
                <w:bCs/>
                <w:i/>
                <w:iCs/>
                <w:sz w:val="24"/>
                <w:szCs w:val="24"/>
              </w:rPr>
              <w:t>/Lead</w:t>
            </w:r>
          </w:p>
        </w:tc>
      </w:tr>
      <w:tr w:rsidR="003D60E5" w:rsidRPr="00CF32C5" w14:paraId="7F25B3D2" w14:textId="77777777" w:rsidTr="6AC2FA81">
        <w:tc>
          <w:tcPr>
            <w:tcW w:w="7830" w:type="dxa"/>
          </w:tcPr>
          <w:p w14:paraId="57F0842F" w14:textId="3CE30FF6" w:rsidR="003D60E5" w:rsidRPr="0079769F" w:rsidRDefault="003D60E5">
            <w:pPr>
              <w:rPr>
                <w:rFonts w:ascii="Lato" w:hAnsi="Lato"/>
                <w:b/>
                <w:bCs/>
                <w:sz w:val="24"/>
                <w:szCs w:val="24"/>
              </w:rPr>
            </w:pPr>
            <w:r>
              <w:rPr>
                <w:rFonts w:ascii="Lato" w:hAnsi="Lato"/>
                <w:b/>
                <w:bCs/>
                <w:sz w:val="24"/>
                <w:szCs w:val="24"/>
              </w:rPr>
              <w:t xml:space="preserve">Complete Bilateral Agreements </w:t>
            </w:r>
          </w:p>
        </w:tc>
        <w:tc>
          <w:tcPr>
            <w:tcW w:w="1895" w:type="dxa"/>
          </w:tcPr>
          <w:p w14:paraId="66367AE8" w14:textId="77777777" w:rsidR="003D60E5" w:rsidRPr="003D60E5" w:rsidRDefault="003D60E5">
            <w:pPr>
              <w:rPr>
                <w:rFonts w:ascii="Lato" w:hAnsi="Lato"/>
                <w:sz w:val="24"/>
                <w:szCs w:val="24"/>
              </w:rPr>
            </w:pPr>
            <w:r w:rsidRPr="003D60E5">
              <w:rPr>
                <w:rFonts w:ascii="Lato" w:hAnsi="Lato"/>
                <w:sz w:val="24"/>
                <w:szCs w:val="24"/>
              </w:rPr>
              <w:t>SK/NWT</w:t>
            </w:r>
          </w:p>
          <w:p w14:paraId="3861CA51" w14:textId="77777777" w:rsidR="003D60E5" w:rsidRPr="003D60E5" w:rsidRDefault="003D60E5">
            <w:pPr>
              <w:rPr>
                <w:rFonts w:ascii="Lato" w:hAnsi="Lato"/>
                <w:sz w:val="24"/>
                <w:szCs w:val="24"/>
              </w:rPr>
            </w:pPr>
            <w:r w:rsidRPr="003D60E5">
              <w:rPr>
                <w:rFonts w:ascii="Lato" w:hAnsi="Lato"/>
                <w:sz w:val="24"/>
                <w:szCs w:val="24"/>
              </w:rPr>
              <w:t>AB/SK</w:t>
            </w:r>
          </w:p>
          <w:p w14:paraId="410BDCE2" w14:textId="51FAA8A1" w:rsidR="003D60E5" w:rsidRPr="00350298" w:rsidRDefault="003D60E5">
            <w:pPr>
              <w:rPr>
                <w:rFonts w:ascii="Lato" w:hAnsi="Lato"/>
                <w:b/>
                <w:bCs/>
                <w:i/>
                <w:iCs/>
                <w:sz w:val="24"/>
                <w:szCs w:val="24"/>
              </w:rPr>
            </w:pPr>
            <w:r w:rsidRPr="003D60E5">
              <w:rPr>
                <w:rFonts w:ascii="Lato" w:hAnsi="Lato"/>
                <w:sz w:val="24"/>
                <w:szCs w:val="24"/>
              </w:rPr>
              <w:t>BC/AB</w:t>
            </w:r>
          </w:p>
        </w:tc>
      </w:tr>
      <w:tr w:rsidR="001A4815" w:rsidRPr="00CF32C5" w14:paraId="4946C3EC" w14:textId="77777777" w:rsidTr="6AC2FA81">
        <w:tc>
          <w:tcPr>
            <w:tcW w:w="9725" w:type="dxa"/>
            <w:gridSpan w:val="2"/>
            <w:shd w:val="clear" w:color="auto" w:fill="DEEAF6" w:themeFill="accent1" w:themeFillTint="33"/>
          </w:tcPr>
          <w:p w14:paraId="7C30064A" w14:textId="77777777" w:rsidR="005A700F" w:rsidRDefault="005A700F" w:rsidP="00D01CB9">
            <w:pPr>
              <w:rPr>
                <w:rFonts w:ascii="Lato" w:hAnsi="Lato"/>
                <w:b/>
                <w:bCs/>
                <w:sz w:val="24"/>
                <w:szCs w:val="24"/>
              </w:rPr>
            </w:pPr>
          </w:p>
          <w:p w14:paraId="7D79EB5A" w14:textId="57AF53D5" w:rsidR="001A4815" w:rsidRDefault="005A700F" w:rsidP="00D01CB9">
            <w:pPr>
              <w:rPr>
                <w:rFonts w:ascii="Lato" w:hAnsi="Lato"/>
                <w:sz w:val="24"/>
                <w:szCs w:val="24"/>
              </w:rPr>
            </w:pPr>
            <w:r>
              <w:rPr>
                <w:rFonts w:ascii="Lato" w:hAnsi="Lato"/>
                <w:b/>
                <w:bCs/>
                <w:sz w:val="24"/>
                <w:szCs w:val="24"/>
              </w:rPr>
              <w:t>C</w:t>
            </w:r>
            <w:r w:rsidRPr="00CF32C5">
              <w:rPr>
                <w:rFonts w:ascii="Lato" w:hAnsi="Lato"/>
                <w:b/>
                <w:bCs/>
                <w:sz w:val="24"/>
                <w:szCs w:val="24"/>
              </w:rPr>
              <w:t>ommit</w:t>
            </w:r>
            <w:r>
              <w:rPr>
                <w:rFonts w:ascii="Lato" w:hAnsi="Lato"/>
                <w:b/>
                <w:bCs/>
                <w:sz w:val="24"/>
                <w:szCs w:val="24"/>
              </w:rPr>
              <w:t>ment</w:t>
            </w:r>
            <w:r w:rsidRPr="00CF32C5">
              <w:rPr>
                <w:rFonts w:ascii="Lato" w:hAnsi="Lato"/>
                <w:b/>
                <w:bCs/>
                <w:sz w:val="24"/>
                <w:szCs w:val="24"/>
              </w:rPr>
              <w:t xml:space="preserve"> on reconciliation</w:t>
            </w:r>
          </w:p>
        </w:tc>
      </w:tr>
      <w:tr w:rsidR="001A4815" w:rsidRPr="00CF32C5" w14:paraId="67BBB56F" w14:textId="77777777" w:rsidTr="6AC2FA81">
        <w:tc>
          <w:tcPr>
            <w:tcW w:w="7830" w:type="dxa"/>
          </w:tcPr>
          <w:p w14:paraId="3F4170BE" w14:textId="68FC3965" w:rsidR="001A4815" w:rsidRPr="00CF32C5" w:rsidRDefault="00AF72CB" w:rsidP="009C1048">
            <w:pPr>
              <w:rPr>
                <w:rFonts w:ascii="Lato" w:hAnsi="Lato"/>
                <w:sz w:val="24"/>
                <w:szCs w:val="24"/>
              </w:rPr>
            </w:pPr>
            <w:r>
              <w:rPr>
                <w:rFonts w:ascii="Lato" w:hAnsi="Lato"/>
                <w:sz w:val="24"/>
                <w:szCs w:val="24"/>
              </w:rPr>
              <w:t>Undertake b</w:t>
            </w:r>
            <w:r w:rsidR="0004084D">
              <w:rPr>
                <w:rFonts w:ascii="Lato" w:hAnsi="Lato"/>
                <w:sz w:val="24"/>
                <w:szCs w:val="24"/>
              </w:rPr>
              <w:t>roader</w:t>
            </w:r>
            <w:r w:rsidR="001A4815" w:rsidRPr="00775E9F">
              <w:rPr>
                <w:rFonts w:ascii="Lato" w:hAnsi="Lato"/>
                <w:sz w:val="24"/>
                <w:szCs w:val="24"/>
              </w:rPr>
              <w:t xml:space="preserve"> engagement with Indigenous organizations and communities in the basin</w:t>
            </w:r>
          </w:p>
        </w:tc>
        <w:tc>
          <w:tcPr>
            <w:tcW w:w="1895" w:type="dxa"/>
          </w:tcPr>
          <w:p w14:paraId="23935F4C" w14:textId="44128DBC" w:rsidR="001A4815" w:rsidRPr="00CF32C5" w:rsidRDefault="00283524" w:rsidP="00D01CB9">
            <w:pPr>
              <w:rPr>
                <w:rFonts w:ascii="Lato" w:hAnsi="Lato"/>
                <w:sz w:val="24"/>
                <w:szCs w:val="24"/>
              </w:rPr>
            </w:pPr>
            <w:r>
              <w:rPr>
                <w:rFonts w:ascii="Lato" w:hAnsi="Lato"/>
                <w:sz w:val="24"/>
                <w:szCs w:val="24"/>
              </w:rPr>
              <w:t>MRBB</w:t>
            </w:r>
          </w:p>
        </w:tc>
      </w:tr>
      <w:tr w:rsidR="001A4815" w:rsidRPr="00CF32C5" w14:paraId="35F32839" w14:textId="77777777" w:rsidTr="6AC2FA81">
        <w:tc>
          <w:tcPr>
            <w:tcW w:w="7830" w:type="dxa"/>
          </w:tcPr>
          <w:p w14:paraId="67B1C03D" w14:textId="6ADF93ED" w:rsidR="00E04CF0" w:rsidRPr="00AD0486" w:rsidRDefault="000E3DBE" w:rsidP="00AD0486">
            <w:pPr>
              <w:rPr>
                <w:rFonts w:ascii="Lato" w:hAnsi="Lato" w:cs="Calibri"/>
                <w:color w:val="000000"/>
                <w:kern w:val="0"/>
                <w:sz w:val="24"/>
                <w:szCs w:val="24"/>
              </w:rPr>
            </w:pPr>
            <w:r w:rsidRPr="00AD0486">
              <w:rPr>
                <w:rFonts w:ascii="Lato" w:hAnsi="Lato" w:cs="Calibri"/>
                <w:color w:val="000000"/>
                <w:kern w:val="0"/>
                <w:sz w:val="24"/>
                <w:szCs w:val="24"/>
              </w:rPr>
              <w:t>Seek to a</w:t>
            </w:r>
            <w:r w:rsidR="001A4815" w:rsidRPr="00AD0486">
              <w:rPr>
                <w:rFonts w:ascii="Lato" w:hAnsi="Lato" w:cs="Calibri"/>
                <w:color w:val="000000"/>
                <w:kern w:val="0"/>
                <w:sz w:val="24"/>
                <w:szCs w:val="24"/>
              </w:rPr>
              <w:t xml:space="preserve">lign governance and work </w:t>
            </w:r>
            <w:r w:rsidR="00DC54B2" w:rsidRPr="00AD0486">
              <w:rPr>
                <w:rFonts w:ascii="Lato" w:hAnsi="Lato"/>
                <w:color w:val="000000" w:themeColor="text1"/>
                <w:sz w:val="24"/>
              </w:rPr>
              <w:t xml:space="preserve">to consider </w:t>
            </w:r>
            <w:r w:rsidR="001A4815" w:rsidRPr="00AD0486">
              <w:rPr>
                <w:rFonts w:ascii="Lato" w:hAnsi="Lato" w:cs="Calibri"/>
                <w:color w:val="000000"/>
                <w:kern w:val="0"/>
                <w:sz w:val="24"/>
                <w:szCs w:val="24"/>
              </w:rPr>
              <w:t xml:space="preserve">the United Nations Declaration on the Rights of Indigenous </w:t>
            </w:r>
            <w:r w:rsidR="0962F4AF" w:rsidRPr="00AD0486">
              <w:rPr>
                <w:rFonts w:ascii="Lato" w:hAnsi="Lato" w:cs="Calibri"/>
                <w:color w:val="000000" w:themeColor="text1"/>
                <w:sz w:val="24"/>
                <w:szCs w:val="24"/>
              </w:rPr>
              <w:t>p</w:t>
            </w:r>
            <w:r w:rsidR="001A4815" w:rsidRPr="00AD0486">
              <w:rPr>
                <w:rFonts w:ascii="Lato" w:hAnsi="Lato" w:cs="Calibri"/>
                <w:color w:val="000000"/>
                <w:kern w:val="0"/>
                <w:sz w:val="24"/>
                <w:szCs w:val="24"/>
              </w:rPr>
              <w:t xml:space="preserve">eoples </w:t>
            </w:r>
          </w:p>
        </w:tc>
        <w:tc>
          <w:tcPr>
            <w:tcW w:w="1895" w:type="dxa"/>
          </w:tcPr>
          <w:p w14:paraId="1C8F0658" w14:textId="64B573D8" w:rsidR="001A4815" w:rsidRPr="00CF32C5" w:rsidRDefault="00283524" w:rsidP="00D01CB9">
            <w:pPr>
              <w:rPr>
                <w:rFonts w:ascii="Lato" w:hAnsi="Lato"/>
                <w:sz w:val="24"/>
                <w:szCs w:val="24"/>
              </w:rPr>
            </w:pPr>
            <w:r>
              <w:rPr>
                <w:rFonts w:ascii="Lato" w:hAnsi="Lato"/>
                <w:sz w:val="24"/>
                <w:szCs w:val="24"/>
              </w:rPr>
              <w:t>MRBB</w:t>
            </w:r>
          </w:p>
        </w:tc>
      </w:tr>
      <w:tr w:rsidR="00AD0486" w:rsidRPr="00CF32C5" w14:paraId="3BA7BD75" w14:textId="77777777" w:rsidTr="6AC2FA81">
        <w:tc>
          <w:tcPr>
            <w:tcW w:w="7830" w:type="dxa"/>
          </w:tcPr>
          <w:p w14:paraId="0E598089" w14:textId="122FE1AC" w:rsidR="00AD0486" w:rsidRPr="00AD0486" w:rsidRDefault="00AD0486" w:rsidP="00D01CB9">
            <w:pPr>
              <w:rPr>
                <w:rFonts w:ascii="Lato" w:hAnsi="Lato" w:cs="Calibri"/>
                <w:color w:val="000000"/>
                <w:kern w:val="0"/>
                <w:sz w:val="24"/>
                <w:szCs w:val="24"/>
              </w:rPr>
            </w:pPr>
            <w:r w:rsidRPr="00AD0486">
              <w:rPr>
                <w:rFonts w:ascii="Lato" w:hAnsi="Lato"/>
                <w:sz w:val="24"/>
                <w:szCs w:val="24"/>
              </w:rPr>
              <w:t xml:space="preserve">Document and adopt changes using flexibility offered in the Master Agreement such as the way </w:t>
            </w:r>
            <w:r w:rsidRPr="00AD0486">
              <w:rPr>
                <w:rFonts w:ascii="Lato" w:hAnsi="Lato" w:cs="Calibri"/>
                <w:color w:val="000000"/>
                <w:kern w:val="0"/>
                <w:sz w:val="24"/>
                <w:szCs w:val="24"/>
              </w:rPr>
              <w:t xml:space="preserve">Indigenous </w:t>
            </w:r>
            <w:r w:rsidRPr="00AD0486">
              <w:rPr>
                <w:rFonts w:ascii="Lato" w:hAnsi="Lato" w:cs="Calibri"/>
                <w:color w:val="000000" w:themeColor="text1"/>
                <w:sz w:val="24"/>
                <w:szCs w:val="24"/>
              </w:rPr>
              <w:t xml:space="preserve">peoples </w:t>
            </w:r>
            <w:r w:rsidRPr="00AD0486">
              <w:rPr>
                <w:rFonts w:ascii="Lato" w:hAnsi="Lato" w:cs="Calibri"/>
                <w:color w:val="000000"/>
                <w:kern w:val="0"/>
                <w:sz w:val="24"/>
                <w:szCs w:val="24"/>
              </w:rPr>
              <w:t>can nominate members to the MRBB.</w:t>
            </w:r>
          </w:p>
        </w:tc>
        <w:tc>
          <w:tcPr>
            <w:tcW w:w="1895" w:type="dxa"/>
          </w:tcPr>
          <w:p w14:paraId="1AA4B45B" w14:textId="679E3565" w:rsidR="00AD0486" w:rsidRDefault="00F31A09" w:rsidP="00D01CB9">
            <w:pPr>
              <w:rPr>
                <w:rFonts w:ascii="Lato" w:hAnsi="Lato"/>
                <w:sz w:val="24"/>
                <w:szCs w:val="24"/>
              </w:rPr>
            </w:pPr>
            <w:r>
              <w:rPr>
                <w:rFonts w:ascii="Lato" w:hAnsi="Lato"/>
                <w:sz w:val="24"/>
                <w:szCs w:val="24"/>
              </w:rPr>
              <w:t>MRBB</w:t>
            </w:r>
          </w:p>
        </w:tc>
      </w:tr>
      <w:tr w:rsidR="001A4815" w:rsidRPr="00CF32C5" w14:paraId="171E472E" w14:textId="77777777" w:rsidTr="6AC2FA81">
        <w:tc>
          <w:tcPr>
            <w:tcW w:w="7830" w:type="dxa"/>
            <w:shd w:val="clear" w:color="auto" w:fill="auto"/>
          </w:tcPr>
          <w:p w14:paraId="717A7186" w14:textId="7ADB8A5F" w:rsidR="001A4815" w:rsidRDefault="001A4815" w:rsidP="00D01CB9">
            <w:pPr>
              <w:rPr>
                <w:rFonts w:ascii="Lato" w:hAnsi="Lato" w:cs="Calibri"/>
                <w:color w:val="000000"/>
                <w:kern w:val="0"/>
                <w:sz w:val="24"/>
                <w:szCs w:val="24"/>
              </w:rPr>
            </w:pPr>
            <w:r w:rsidRPr="00B6063F">
              <w:rPr>
                <w:rFonts w:ascii="Lato" w:hAnsi="Lato" w:cs="Calibri"/>
                <w:color w:val="000000"/>
                <w:kern w:val="0"/>
                <w:sz w:val="24"/>
                <w:szCs w:val="24"/>
              </w:rPr>
              <w:t xml:space="preserve">Ensure that responsibilities are defined and supported for the role of Indigenous members representing their </w:t>
            </w:r>
            <w:r w:rsidR="00597DC2">
              <w:rPr>
                <w:rFonts w:ascii="Lato" w:hAnsi="Lato"/>
                <w:color w:val="000000"/>
                <w:kern w:val="0"/>
                <w:sz w:val="24"/>
              </w:rPr>
              <w:t>perspectives.</w:t>
            </w:r>
          </w:p>
          <w:p w14:paraId="573A2824" w14:textId="7DF49E4B" w:rsidR="001A4815" w:rsidRPr="00CF32C5" w:rsidRDefault="001A4815" w:rsidP="00D01CB9">
            <w:pPr>
              <w:rPr>
                <w:rFonts w:ascii="Lato" w:hAnsi="Lato"/>
                <w:sz w:val="24"/>
                <w:szCs w:val="24"/>
              </w:rPr>
            </w:pPr>
          </w:p>
        </w:tc>
        <w:tc>
          <w:tcPr>
            <w:tcW w:w="1895" w:type="dxa"/>
          </w:tcPr>
          <w:p w14:paraId="6E0A2AF1" w14:textId="0BAC2C65" w:rsidR="001A4815" w:rsidRPr="00CF32C5" w:rsidRDefault="00283524" w:rsidP="00D01CB9">
            <w:pPr>
              <w:rPr>
                <w:rFonts w:ascii="Lato" w:hAnsi="Lato"/>
                <w:sz w:val="24"/>
                <w:szCs w:val="24"/>
              </w:rPr>
            </w:pPr>
            <w:r>
              <w:rPr>
                <w:rFonts w:ascii="Lato" w:hAnsi="Lato"/>
                <w:sz w:val="24"/>
                <w:szCs w:val="24"/>
              </w:rPr>
              <w:t>MRBB</w:t>
            </w:r>
          </w:p>
        </w:tc>
      </w:tr>
      <w:tr w:rsidR="001A4815" w:rsidRPr="00CF32C5" w14:paraId="4BAB58C2" w14:textId="77777777" w:rsidTr="6AC2FA81">
        <w:tc>
          <w:tcPr>
            <w:tcW w:w="9725" w:type="dxa"/>
            <w:gridSpan w:val="2"/>
            <w:shd w:val="clear" w:color="auto" w:fill="DEEAF6" w:themeFill="accent1" w:themeFillTint="33"/>
          </w:tcPr>
          <w:p w14:paraId="3983D495" w14:textId="77777777" w:rsidR="005A700F" w:rsidRDefault="005A700F" w:rsidP="00D01CB9">
            <w:pPr>
              <w:rPr>
                <w:rFonts w:ascii="Lato" w:hAnsi="Lato"/>
                <w:b/>
                <w:bCs/>
                <w:sz w:val="24"/>
                <w:szCs w:val="24"/>
              </w:rPr>
            </w:pPr>
          </w:p>
          <w:p w14:paraId="634791A5" w14:textId="79973972" w:rsidR="001A4815" w:rsidRDefault="005A700F" w:rsidP="00D01CB9">
            <w:pPr>
              <w:rPr>
                <w:rFonts w:ascii="Lato" w:hAnsi="Lato"/>
                <w:sz w:val="24"/>
                <w:szCs w:val="24"/>
              </w:rPr>
            </w:pPr>
            <w:r>
              <w:rPr>
                <w:rFonts w:ascii="Lato" w:hAnsi="Lato"/>
                <w:b/>
                <w:bCs/>
                <w:sz w:val="24"/>
                <w:szCs w:val="24"/>
              </w:rPr>
              <w:t>C</w:t>
            </w:r>
            <w:r w:rsidRPr="00CF32C5">
              <w:rPr>
                <w:rFonts w:ascii="Lato" w:hAnsi="Lato"/>
                <w:b/>
                <w:bCs/>
                <w:sz w:val="24"/>
                <w:szCs w:val="24"/>
              </w:rPr>
              <w:t>ommit</w:t>
            </w:r>
            <w:r>
              <w:rPr>
                <w:rFonts w:ascii="Lato" w:hAnsi="Lato"/>
                <w:b/>
                <w:bCs/>
                <w:sz w:val="24"/>
                <w:szCs w:val="24"/>
              </w:rPr>
              <w:t>ment on Climate Change</w:t>
            </w:r>
          </w:p>
        </w:tc>
      </w:tr>
      <w:tr w:rsidR="001A4815" w:rsidRPr="00CF32C5" w14:paraId="44BB775A" w14:textId="77777777" w:rsidTr="6AC2FA81">
        <w:tc>
          <w:tcPr>
            <w:tcW w:w="7830" w:type="dxa"/>
          </w:tcPr>
          <w:p w14:paraId="2E85412E" w14:textId="1279D86B" w:rsidR="001A4815" w:rsidRPr="00CF32C5" w:rsidRDefault="00AD0486" w:rsidP="00D01CB9">
            <w:pPr>
              <w:rPr>
                <w:rFonts w:ascii="Lato" w:hAnsi="Lato"/>
                <w:sz w:val="24"/>
                <w:szCs w:val="24"/>
              </w:rPr>
            </w:pPr>
            <w:r>
              <w:rPr>
                <w:rFonts w:ascii="Lato" w:hAnsi="Lato"/>
                <w:sz w:val="24"/>
                <w:szCs w:val="24"/>
              </w:rPr>
              <w:t>In alignment with Bilateral Management committee work c</w:t>
            </w:r>
            <w:r w:rsidR="001A4815">
              <w:rPr>
                <w:rFonts w:ascii="Lato" w:hAnsi="Lato"/>
                <w:sz w:val="24"/>
                <w:szCs w:val="24"/>
              </w:rPr>
              <w:t xml:space="preserve">omplete a literature review of climate </w:t>
            </w:r>
            <w:r w:rsidR="006A7F91">
              <w:rPr>
                <w:rFonts w:ascii="Lato" w:hAnsi="Lato"/>
                <w:sz w:val="24"/>
                <w:szCs w:val="24"/>
              </w:rPr>
              <w:t xml:space="preserve">research </w:t>
            </w:r>
            <w:r w:rsidR="001A4815">
              <w:rPr>
                <w:rFonts w:ascii="Lato" w:hAnsi="Lato"/>
                <w:sz w:val="24"/>
                <w:szCs w:val="24"/>
              </w:rPr>
              <w:t xml:space="preserve">in the basin to </w:t>
            </w:r>
            <w:r w:rsidR="000E3DBE">
              <w:rPr>
                <w:rFonts w:ascii="Lato" w:hAnsi="Lato"/>
                <w:sz w:val="24"/>
                <w:szCs w:val="24"/>
              </w:rPr>
              <w:t>inform</w:t>
            </w:r>
            <w:r w:rsidR="006A7F91">
              <w:rPr>
                <w:rFonts w:ascii="Lato" w:hAnsi="Lato"/>
                <w:sz w:val="24"/>
                <w:szCs w:val="24"/>
              </w:rPr>
              <w:t xml:space="preserve"> </w:t>
            </w:r>
            <w:r w:rsidR="001A4815">
              <w:rPr>
                <w:rFonts w:ascii="Lato" w:hAnsi="Lato"/>
                <w:sz w:val="24"/>
                <w:szCs w:val="24"/>
              </w:rPr>
              <w:t>baseline understanding</w:t>
            </w:r>
          </w:p>
        </w:tc>
        <w:tc>
          <w:tcPr>
            <w:tcW w:w="1895" w:type="dxa"/>
          </w:tcPr>
          <w:p w14:paraId="4344E2BE" w14:textId="664A8A14" w:rsidR="001A4815" w:rsidRPr="00CF32C5" w:rsidRDefault="001A4815" w:rsidP="00D01CB9">
            <w:pPr>
              <w:rPr>
                <w:rFonts w:ascii="Lato" w:hAnsi="Lato"/>
                <w:sz w:val="24"/>
                <w:szCs w:val="24"/>
              </w:rPr>
            </w:pPr>
            <w:r>
              <w:rPr>
                <w:rFonts w:ascii="Lato" w:hAnsi="Lato"/>
                <w:sz w:val="24"/>
                <w:szCs w:val="24"/>
              </w:rPr>
              <w:t>Secretariat</w:t>
            </w:r>
          </w:p>
        </w:tc>
      </w:tr>
      <w:tr w:rsidR="001A4815" w:rsidRPr="00CF32C5" w14:paraId="55F4A094" w14:textId="77777777" w:rsidTr="6AC2FA81">
        <w:tc>
          <w:tcPr>
            <w:tcW w:w="7830" w:type="dxa"/>
          </w:tcPr>
          <w:p w14:paraId="43BBA84C" w14:textId="20DE2E41" w:rsidR="001A4815" w:rsidRDefault="001A4815" w:rsidP="00D01CB9">
            <w:pPr>
              <w:rPr>
                <w:rFonts w:ascii="Lato" w:hAnsi="Lato"/>
                <w:sz w:val="24"/>
                <w:szCs w:val="24"/>
              </w:rPr>
            </w:pPr>
            <w:r>
              <w:rPr>
                <w:rFonts w:ascii="Lato" w:hAnsi="Lato"/>
                <w:sz w:val="24"/>
                <w:szCs w:val="24"/>
              </w:rPr>
              <w:t xml:space="preserve">Continue to bring experts together </w:t>
            </w:r>
            <w:r w:rsidR="00AF72CB">
              <w:rPr>
                <w:rFonts w:ascii="Lato" w:hAnsi="Lato"/>
                <w:sz w:val="24"/>
                <w:szCs w:val="24"/>
              </w:rPr>
              <w:t>through webinars and panel discussions</w:t>
            </w:r>
          </w:p>
          <w:p w14:paraId="04C11817" w14:textId="54A002E5" w:rsidR="001A4815" w:rsidRPr="00CF32C5" w:rsidRDefault="00AF72CB" w:rsidP="00D01CB9">
            <w:pPr>
              <w:rPr>
                <w:rFonts w:ascii="Lato" w:hAnsi="Lato"/>
                <w:sz w:val="24"/>
                <w:szCs w:val="24"/>
              </w:rPr>
            </w:pPr>
            <w:r>
              <w:rPr>
                <w:rFonts w:ascii="Lato" w:hAnsi="Lato"/>
                <w:sz w:val="24"/>
                <w:szCs w:val="24"/>
              </w:rPr>
              <w:t xml:space="preserve">Organize </w:t>
            </w:r>
            <w:r w:rsidR="001A4815" w:rsidRPr="00775E9F">
              <w:rPr>
                <w:rFonts w:ascii="Lato" w:hAnsi="Lato"/>
                <w:sz w:val="24"/>
                <w:szCs w:val="24"/>
              </w:rPr>
              <w:t>Knowledge Symposium</w:t>
            </w:r>
            <w:r>
              <w:rPr>
                <w:rFonts w:ascii="Lato" w:hAnsi="Lato"/>
                <w:sz w:val="24"/>
                <w:szCs w:val="24"/>
              </w:rPr>
              <w:t xml:space="preserve">s on </w:t>
            </w:r>
            <w:r w:rsidR="00A30033">
              <w:rPr>
                <w:rFonts w:ascii="Lato" w:hAnsi="Lato"/>
                <w:sz w:val="24"/>
                <w:szCs w:val="24"/>
              </w:rPr>
              <w:t>three</w:t>
            </w:r>
            <w:r w:rsidR="000E1DDE" w:rsidRPr="00775E9F">
              <w:rPr>
                <w:rFonts w:ascii="Lato" w:hAnsi="Lato"/>
                <w:sz w:val="24"/>
                <w:szCs w:val="24"/>
              </w:rPr>
              <w:t>-year</w:t>
            </w:r>
            <w:r>
              <w:rPr>
                <w:rFonts w:ascii="Lato" w:hAnsi="Lato"/>
                <w:sz w:val="24"/>
                <w:szCs w:val="24"/>
              </w:rPr>
              <w:t xml:space="preserve"> cycles</w:t>
            </w:r>
          </w:p>
        </w:tc>
        <w:tc>
          <w:tcPr>
            <w:tcW w:w="1895" w:type="dxa"/>
          </w:tcPr>
          <w:p w14:paraId="083AE1C9" w14:textId="2EBE82E4" w:rsidR="001A4815" w:rsidRPr="00CF32C5" w:rsidRDefault="001A4815" w:rsidP="00D01CB9">
            <w:pPr>
              <w:rPr>
                <w:rFonts w:ascii="Lato" w:hAnsi="Lato"/>
                <w:sz w:val="24"/>
                <w:szCs w:val="24"/>
              </w:rPr>
            </w:pPr>
            <w:r>
              <w:rPr>
                <w:rFonts w:ascii="Lato" w:hAnsi="Lato"/>
                <w:sz w:val="24"/>
                <w:szCs w:val="24"/>
              </w:rPr>
              <w:t xml:space="preserve">Secretariat and </w:t>
            </w:r>
            <w:r w:rsidR="00283524">
              <w:rPr>
                <w:rFonts w:ascii="Lato" w:hAnsi="Lato"/>
                <w:sz w:val="24"/>
                <w:szCs w:val="24"/>
              </w:rPr>
              <w:t>MRBB</w:t>
            </w:r>
          </w:p>
        </w:tc>
      </w:tr>
      <w:tr w:rsidR="001A4815" w:rsidRPr="00CF32C5" w14:paraId="4C8BA83F" w14:textId="77777777" w:rsidTr="6AC2FA81">
        <w:tc>
          <w:tcPr>
            <w:tcW w:w="7830" w:type="dxa"/>
          </w:tcPr>
          <w:p w14:paraId="060A143F" w14:textId="77777777" w:rsidR="001A4815" w:rsidRDefault="001A4815" w:rsidP="00D01CB9">
            <w:pPr>
              <w:rPr>
                <w:rFonts w:ascii="Lato" w:hAnsi="Lato"/>
                <w:sz w:val="24"/>
                <w:szCs w:val="24"/>
              </w:rPr>
            </w:pPr>
            <w:r>
              <w:rPr>
                <w:rFonts w:ascii="Lato" w:hAnsi="Lato"/>
                <w:sz w:val="24"/>
                <w:szCs w:val="24"/>
              </w:rPr>
              <w:t>Advocate for Northern Research</w:t>
            </w:r>
          </w:p>
          <w:p w14:paraId="224149A9" w14:textId="4BB7564E" w:rsidR="001A4815" w:rsidRPr="00CF32C5" w:rsidRDefault="001A4815" w:rsidP="00D01CB9">
            <w:pPr>
              <w:rPr>
                <w:rFonts w:ascii="Lato" w:hAnsi="Lato"/>
                <w:sz w:val="24"/>
                <w:szCs w:val="24"/>
              </w:rPr>
            </w:pPr>
            <w:r w:rsidRPr="6AC2FA81">
              <w:rPr>
                <w:rFonts w:ascii="Lato" w:hAnsi="Lato"/>
                <w:sz w:val="24"/>
                <w:szCs w:val="24"/>
              </w:rPr>
              <w:t>Identify opportunities for MRBB or Secretariat</w:t>
            </w:r>
          </w:p>
        </w:tc>
        <w:tc>
          <w:tcPr>
            <w:tcW w:w="1895" w:type="dxa"/>
          </w:tcPr>
          <w:p w14:paraId="31595E83" w14:textId="4CF69C94" w:rsidR="001A4815" w:rsidRPr="00CF32C5" w:rsidRDefault="00283524" w:rsidP="00D01CB9">
            <w:pPr>
              <w:rPr>
                <w:rFonts w:ascii="Lato" w:hAnsi="Lato"/>
                <w:sz w:val="24"/>
                <w:szCs w:val="24"/>
              </w:rPr>
            </w:pPr>
            <w:r>
              <w:rPr>
                <w:rFonts w:ascii="Lato" w:hAnsi="Lato"/>
                <w:sz w:val="24"/>
                <w:szCs w:val="24"/>
              </w:rPr>
              <w:t>MRBB</w:t>
            </w:r>
          </w:p>
        </w:tc>
      </w:tr>
      <w:tr w:rsidR="001A4815" w:rsidRPr="003C7886" w14:paraId="284AF854" w14:textId="77777777" w:rsidTr="6AC2FA81">
        <w:tc>
          <w:tcPr>
            <w:tcW w:w="7830" w:type="dxa"/>
          </w:tcPr>
          <w:p w14:paraId="11B0753D" w14:textId="46329EE6" w:rsidR="001A4815" w:rsidRDefault="001A4815" w:rsidP="00D01CB9">
            <w:pPr>
              <w:rPr>
                <w:rFonts w:ascii="Lato" w:hAnsi="Lato"/>
                <w:sz w:val="24"/>
                <w:szCs w:val="24"/>
              </w:rPr>
            </w:pPr>
            <w:r w:rsidRPr="003C7886">
              <w:rPr>
                <w:rFonts w:ascii="Lato" w:hAnsi="Lato"/>
                <w:sz w:val="24"/>
                <w:szCs w:val="24"/>
              </w:rPr>
              <w:t xml:space="preserve">Document Indigenous </w:t>
            </w:r>
            <w:r w:rsidR="003D60E5">
              <w:rPr>
                <w:rFonts w:ascii="Lato" w:hAnsi="Lato"/>
                <w:sz w:val="24"/>
                <w:szCs w:val="24"/>
              </w:rPr>
              <w:t>perspectives</w:t>
            </w:r>
            <w:r w:rsidRPr="003C7886">
              <w:rPr>
                <w:rFonts w:ascii="Lato" w:hAnsi="Lato"/>
                <w:sz w:val="24"/>
                <w:szCs w:val="24"/>
              </w:rPr>
              <w:t xml:space="preserve"> on the land</w:t>
            </w:r>
          </w:p>
          <w:p w14:paraId="4FBE264A" w14:textId="7EB1C461" w:rsidR="001A4815" w:rsidRPr="003C7886" w:rsidRDefault="001A4815" w:rsidP="00D01CB9">
            <w:pPr>
              <w:rPr>
                <w:rFonts w:ascii="Lato" w:hAnsi="Lato"/>
                <w:sz w:val="24"/>
                <w:szCs w:val="24"/>
              </w:rPr>
            </w:pPr>
            <w:r w:rsidRPr="00775E9F">
              <w:rPr>
                <w:rFonts w:ascii="Lato" w:hAnsi="Lato"/>
                <w:sz w:val="24"/>
                <w:szCs w:val="24"/>
              </w:rPr>
              <w:t>Committee member</w:t>
            </w:r>
            <w:r w:rsidR="00F31A09">
              <w:rPr>
                <w:rFonts w:ascii="Lato" w:hAnsi="Lato"/>
                <w:sz w:val="24"/>
                <w:szCs w:val="24"/>
              </w:rPr>
              <w:t>s</w:t>
            </w:r>
            <w:r w:rsidRPr="00775E9F">
              <w:rPr>
                <w:rFonts w:ascii="Lato" w:hAnsi="Lato"/>
                <w:sz w:val="24"/>
                <w:szCs w:val="24"/>
              </w:rPr>
              <w:t xml:space="preserve"> and/or Secretariat visit at least one </w:t>
            </w:r>
            <w:r w:rsidR="00AF72CB" w:rsidRPr="00775E9F">
              <w:rPr>
                <w:rFonts w:ascii="Lato" w:hAnsi="Lato"/>
                <w:sz w:val="24"/>
                <w:szCs w:val="24"/>
              </w:rPr>
              <w:t>community every</w:t>
            </w:r>
            <w:r w:rsidR="00AF72CB">
              <w:rPr>
                <w:rFonts w:ascii="Lato" w:hAnsi="Lato"/>
                <w:sz w:val="24"/>
                <w:szCs w:val="24"/>
              </w:rPr>
              <w:t xml:space="preserve"> two years </w:t>
            </w:r>
            <w:r w:rsidRPr="00775E9F">
              <w:rPr>
                <w:rFonts w:ascii="Lato" w:hAnsi="Lato"/>
                <w:sz w:val="24"/>
                <w:szCs w:val="24"/>
              </w:rPr>
              <w:t>to build relationships and understand engagement preferences</w:t>
            </w:r>
          </w:p>
        </w:tc>
        <w:tc>
          <w:tcPr>
            <w:tcW w:w="1895" w:type="dxa"/>
          </w:tcPr>
          <w:p w14:paraId="5C32EA14" w14:textId="56ADA035" w:rsidR="001A4815" w:rsidRPr="003C7886" w:rsidRDefault="001A4815" w:rsidP="00D01CB9">
            <w:pPr>
              <w:rPr>
                <w:rFonts w:ascii="Lato" w:hAnsi="Lato"/>
                <w:sz w:val="24"/>
                <w:szCs w:val="24"/>
              </w:rPr>
            </w:pPr>
            <w:r>
              <w:rPr>
                <w:rFonts w:ascii="Lato" w:hAnsi="Lato"/>
                <w:sz w:val="24"/>
                <w:szCs w:val="24"/>
              </w:rPr>
              <w:t>SOAER</w:t>
            </w:r>
            <w:r w:rsidR="006244CF">
              <w:rPr>
                <w:rFonts w:ascii="Lato" w:hAnsi="Lato"/>
                <w:sz w:val="24"/>
                <w:szCs w:val="24"/>
              </w:rPr>
              <w:t xml:space="preserve"> Committee</w:t>
            </w:r>
          </w:p>
        </w:tc>
      </w:tr>
      <w:tr w:rsidR="001A4815" w:rsidRPr="00CF32C5" w14:paraId="324CDA25" w14:textId="77777777" w:rsidTr="6AC2FA81">
        <w:tc>
          <w:tcPr>
            <w:tcW w:w="9725" w:type="dxa"/>
            <w:gridSpan w:val="2"/>
            <w:shd w:val="clear" w:color="auto" w:fill="DEEAF6" w:themeFill="accent1" w:themeFillTint="33"/>
          </w:tcPr>
          <w:p w14:paraId="59EAA6A7" w14:textId="77777777" w:rsidR="005A700F" w:rsidRDefault="005A700F" w:rsidP="00D01CB9">
            <w:pPr>
              <w:rPr>
                <w:rFonts w:ascii="Lato" w:hAnsi="Lato"/>
                <w:b/>
                <w:bCs/>
                <w:sz w:val="24"/>
                <w:szCs w:val="24"/>
              </w:rPr>
            </w:pPr>
          </w:p>
          <w:p w14:paraId="6BB8F99D" w14:textId="1A083A80" w:rsidR="005A700F" w:rsidRPr="005A700F" w:rsidRDefault="005A700F" w:rsidP="00D01CB9">
            <w:pPr>
              <w:rPr>
                <w:rFonts w:ascii="Lato" w:hAnsi="Lato"/>
                <w:b/>
                <w:bCs/>
                <w:sz w:val="24"/>
                <w:szCs w:val="24"/>
              </w:rPr>
            </w:pPr>
            <w:r>
              <w:rPr>
                <w:rFonts w:ascii="Lato" w:hAnsi="Lato"/>
                <w:b/>
                <w:bCs/>
                <w:sz w:val="24"/>
                <w:szCs w:val="24"/>
              </w:rPr>
              <w:t>Commitment</w:t>
            </w:r>
            <w:r w:rsidRPr="00CF32C5">
              <w:rPr>
                <w:rFonts w:ascii="Lato" w:hAnsi="Lato"/>
                <w:b/>
                <w:bCs/>
                <w:sz w:val="24"/>
                <w:szCs w:val="24"/>
              </w:rPr>
              <w:t xml:space="preserve"> to</w:t>
            </w:r>
            <w:r>
              <w:rPr>
                <w:rFonts w:ascii="Lato" w:hAnsi="Lato"/>
                <w:b/>
                <w:bCs/>
                <w:sz w:val="24"/>
                <w:szCs w:val="24"/>
              </w:rPr>
              <w:t xml:space="preserve"> Education and Outreach</w:t>
            </w:r>
          </w:p>
        </w:tc>
      </w:tr>
      <w:tr w:rsidR="001A4815" w:rsidRPr="00CF32C5" w14:paraId="45AEC1FF" w14:textId="77777777" w:rsidTr="6AC2FA81">
        <w:tc>
          <w:tcPr>
            <w:tcW w:w="7830" w:type="dxa"/>
          </w:tcPr>
          <w:p w14:paraId="72726597" w14:textId="15D64C33" w:rsidR="001A4815" w:rsidRDefault="001A4815" w:rsidP="00D01CB9">
            <w:pPr>
              <w:rPr>
                <w:rFonts w:ascii="Lato" w:hAnsi="Lato"/>
                <w:sz w:val="24"/>
                <w:szCs w:val="24"/>
              </w:rPr>
            </w:pPr>
            <w:r>
              <w:rPr>
                <w:rFonts w:ascii="Lato" w:hAnsi="Lato"/>
                <w:sz w:val="24"/>
                <w:szCs w:val="24"/>
              </w:rPr>
              <w:t xml:space="preserve">Commit to ongoing educational </w:t>
            </w:r>
            <w:r w:rsidR="001F3438">
              <w:rPr>
                <w:rFonts w:ascii="Lato" w:hAnsi="Lato"/>
                <w:sz w:val="24"/>
                <w:szCs w:val="24"/>
              </w:rPr>
              <w:t xml:space="preserve">and Traditional Knowledge </w:t>
            </w:r>
            <w:r>
              <w:rPr>
                <w:rFonts w:ascii="Lato" w:hAnsi="Lato"/>
                <w:sz w:val="24"/>
                <w:szCs w:val="24"/>
              </w:rPr>
              <w:t>webinar series</w:t>
            </w:r>
          </w:p>
          <w:p w14:paraId="35A6B1A4" w14:textId="287FA94E" w:rsidR="001A4815" w:rsidRPr="00CF32C5" w:rsidRDefault="00AF72CB" w:rsidP="00D01CB9">
            <w:pPr>
              <w:rPr>
                <w:rFonts w:ascii="Lato" w:hAnsi="Lato"/>
                <w:sz w:val="24"/>
                <w:szCs w:val="24"/>
              </w:rPr>
            </w:pPr>
            <w:r>
              <w:rPr>
                <w:rFonts w:ascii="Lato" w:hAnsi="Lato"/>
                <w:sz w:val="24"/>
                <w:szCs w:val="24"/>
              </w:rPr>
              <w:t xml:space="preserve">Organize </w:t>
            </w:r>
            <w:r w:rsidR="001B5C07">
              <w:rPr>
                <w:rFonts w:ascii="Lato" w:hAnsi="Lato"/>
                <w:sz w:val="24"/>
                <w:szCs w:val="24"/>
              </w:rPr>
              <w:t>annual w</w:t>
            </w:r>
            <w:r w:rsidR="001A4815" w:rsidRPr="00775E9F">
              <w:rPr>
                <w:rFonts w:ascii="Lato" w:hAnsi="Lato"/>
                <w:sz w:val="24"/>
                <w:szCs w:val="24"/>
              </w:rPr>
              <w:t>ebinar</w:t>
            </w:r>
            <w:r w:rsidR="001B5C07">
              <w:rPr>
                <w:rFonts w:ascii="Lato" w:hAnsi="Lato"/>
                <w:sz w:val="24"/>
                <w:szCs w:val="24"/>
              </w:rPr>
              <w:t>(s)</w:t>
            </w:r>
          </w:p>
        </w:tc>
        <w:tc>
          <w:tcPr>
            <w:tcW w:w="1895" w:type="dxa"/>
          </w:tcPr>
          <w:p w14:paraId="4243FF87" w14:textId="199BFF09" w:rsidR="001A4815" w:rsidRPr="00CF32C5" w:rsidRDefault="001A4815" w:rsidP="00D01CB9">
            <w:pPr>
              <w:rPr>
                <w:rFonts w:ascii="Lato" w:hAnsi="Lato"/>
                <w:sz w:val="24"/>
                <w:szCs w:val="24"/>
              </w:rPr>
            </w:pPr>
            <w:r w:rsidRPr="6AC2FA81">
              <w:rPr>
                <w:rFonts w:ascii="Lato" w:hAnsi="Lato"/>
                <w:sz w:val="24"/>
                <w:szCs w:val="24"/>
              </w:rPr>
              <w:t>Secretariat</w:t>
            </w:r>
          </w:p>
        </w:tc>
      </w:tr>
      <w:tr w:rsidR="001A4815" w:rsidRPr="00CF32C5" w14:paraId="77A5F23D" w14:textId="77777777" w:rsidTr="6AC2FA81">
        <w:tc>
          <w:tcPr>
            <w:tcW w:w="7830" w:type="dxa"/>
          </w:tcPr>
          <w:p w14:paraId="16C3AE64" w14:textId="3E177E8F" w:rsidR="001A4815" w:rsidRPr="008726C6" w:rsidRDefault="001A4815" w:rsidP="001B5C07">
            <w:pPr>
              <w:rPr>
                <w:rFonts w:ascii="Lato" w:hAnsi="Lato"/>
                <w:sz w:val="24"/>
                <w:szCs w:val="24"/>
              </w:rPr>
            </w:pPr>
            <w:r w:rsidRPr="008726C6">
              <w:rPr>
                <w:rFonts w:ascii="Lato" w:hAnsi="Lato"/>
                <w:sz w:val="24"/>
                <w:szCs w:val="24"/>
              </w:rPr>
              <w:t>Actively seek out public outreach opportunities</w:t>
            </w:r>
            <w:r w:rsidR="001B5C07">
              <w:rPr>
                <w:rFonts w:ascii="Lato" w:hAnsi="Lato"/>
                <w:sz w:val="24"/>
                <w:szCs w:val="24"/>
              </w:rPr>
              <w:t xml:space="preserve"> and r</w:t>
            </w:r>
            <w:r w:rsidRPr="00775E9F">
              <w:rPr>
                <w:rFonts w:ascii="Lato" w:hAnsi="Lato"/>
                <w:sz w:val="24"/>
                <w:szCs w:val="24"/>
              </w:rPr>
              <w:t xml:space="preserve">eport </w:t>
            </w:r>
            <w:r w:rsidR="001B5C07">
              <w:rPr>
                <w:rFonts w:ascii="Lato" w:hAnsi="Lato"/>
                <w:sz w:val="24"/>
                <w:szCs w:val="24"/>
              </w:rPr>
              <w:t xml:space="preserve">on these events in the </w:t>
            </w:r>
            <w:r w:rsidRPr="00775E9F">
              <w:rPr>
                <w:rFonts w:ascii="Lato" w:hAnsi="Lato"/>
                <w:sz w:val="24"/>
                <w:szCs w:val="24"/>
              </w:rPr>
              <w:t>annual report</w:t>
            </w:r>
          </w:p>
        </w:tc>
        <w:tc>
          <w:tcPr>
            <w:tcW w:w="1895" w:type="dxa"/>
          </w:tcPr>
          <w:p w14:paraId="3AAF719A" w14:textId="0D5283E8" w:rsidR="001A4815" w:rsidRPr="00CF32C5" w:rsidRDefault="001A4815" w:rsidP="00D01CB9">
            <w:pPr>
              <w:rPr>
                <w:rFonts w:ascii="Lato" w:hAnsi="Lato"/>
                <w:sz w:val="24"/>
                <w:szCs w:val="24"/>
              </w:rPr>
            </w:pPr>
            <w:r>
              <w:rPr>
                <w:rFonts w:ascii="Lato" w:hAnsi="Lato"/>
                <w:sz w:val="24"/>
                <w:szCs w:val="24"/>
              </w:rPr>
              <w:t>All members</w:t>
            </w:r>
          </w:p>
        </w:tc>
      </w:tr>
      <w:tr w:rsidR="001A4815" w:rsidRPr="00CF32C5" w14:paraId="4644F1C1" w14:textId="77777777" w:rsidTr="6AC2FA81">
        <w:tc>
          <w:tcPr>
            <w:tcW w:w="7830" w:type="dxa"/>
          </w:tcPr>
          <w:p w14:paraId="3EE8B228" w14:textId="0C7D7571" w:rsidR="001A4815" w:rsidRPr="00CF32C5" w:rsidRDefault="001A4815" w:rsidP="00D01CB9">
            <w:pPr>
              <w:rPr>
                <w:rFonts w:ascii="Lato" w:hAnsi="Lato"/>
                <w:sz w:val="24"/>
                <w:szCs w:val="24"/>
              </w:rPr>
            </w:pPr>
            <w:r>
              <w:rPr>
                <w:rFonts w:ascii="Lato" w:hAnsi="Lato"/>
                <w:sz w:val="24"/>
                <w:szCs w:val="24"/>
              </w:rPr>
              <w:t xml:space="preserve">Actively promote the </w:t>
            </w:r>
            <w:r w:rsidR="00283524">
              <w:rPr>
                <w:rFonts w:ascii="Lato" w:hAnsi="Lato"/>
                <w:sz w:val="24"/>
                <w:szCs w:val="24"/>
              </w:rPr>
              <w:t>MRBB</w:t>
            </w:r>
            <w:r>
              <w:rPr>
                <w:rFonts w:ascii="Lato" w:hAnsi="Lato"/>
                <w:sz w:val="24"/>
                <w:szCs w:val="24"/>
              </w:rPr>
              <w:t>s work</w:t>
            </w:r>
          </w:p>
        </w:tc>
        <w:tc>
          <w:tcPr>
            <w:tcW w:w="1895" w:type="dxa"/>
          </w:tcPr>
          <w:p w14:paraId="38BD03BB" w14:textId="1093A8B5" w:rsidR="001A4815" w:rsidRPr="00CF32C5" w:rsidRDefault="001A4815" w:rsidP="00D01CB9">
            <w:pPr>
              <w:rPr>
                <w:rFonts w:ascii="Lato" w:hAnsi="Lato"/>
                <w:sz w:val="24"/>
                <w:szCs w:val="24"/>
              </w:rPr>
            </w:pPr>
            <w:r>
              <w:rPr>
                <w:rFonts w:ascii="Lato" w:hAnsi="Lato"/>
                <w:sz w:val="24"/>
                <w:szCs w:val="24"/>
              </w:rPr>
              <w:t>Secretariat</w:t>
            </w:r>
          </w:p>
        </w:tc>
      </w:tr>
      <w:tr w:rsidR="001A4815" w:rsidRPr="00CF32C5" w14:paraId="54976CBC" w14:textId="77777777" w:rsidTr="6AC2FA81">
        <w:tc>
          <w:tcPr>
            <w:tcW w:w="7830" w:type="dxa"/>
          </w:tcPr>
          <w:p w14:paraId="0D81EE20" w14:textId="3922EF5A" w:rsidR="001A4815" w:rsidRPr="00CF32C5" w:rsidRDefault="001A4815" w:rsidP="00D01CB9">
            <w:pPr>
              <w:rPr>
                <w:rFonts w:ascii="Lato" w:hAnsi="Lato"/>
                <w:sz w:val="24"/>
                <w:szCs w:val="24"/>
              </w:rPr>
            </w:pPr>
            <w:r>
              <w:rPr>
                <w:rFonts w:ascii="Lato" w:hAnsi="Lato"/>
                <w:sz w:val="24"/>
                <w:szCs w:val="24"/>
              </w:rPr>
              <w:t>Develop a</w:t>
            </w:r>
            <w:r w:rsidR="001B5C07">
              <w:rPr>
                <w:rFonts w:ascii="Lato" w:hAnsi="Lato"/>
                <w:sz w:val="24"/>
                <w:szCs w:val="24"/>
              </w:rPr>
              <w:t xml:space="preserve">n enduring </w:t>
            </w:r>
            <w:r>
              <w:rPr>
                <w:rFonts w:ascii="Lato" w:hAnsi="Lato"/>
                <w:sz w:val="24"/>
                <w:szCs w:val="24"/>
              </w:rPr>
              <w:t xml:space="preserve">communication </w:t>
            </w:r>
            <w:r w:rsidR="001B5C07">
              <w:rPr>
                <w:rFonts w:ascii="Lato" w:hAnsi="Lato"/>
                <w:sz w:val="24"/>
                <w:szCs w:val="24"/>
              </w:rPr>
              <w:t xml:space="preserve">and outreach </w:t>
            </w:r>
            <w:r>
              <w:rPr>
                <w:rFonts w:ascii="Lato" w:hAnsi="Lato"/>
                <w:sz w:val="24"/>
                <w:szCs w:val="24"/>
              </w:rPr>
              <w:t>strategy</w:t>
            </w:r>
          </w:p>
        </w:tc>
        <w:tc>
          <w:tcPr>
            <w:tcW w:w="1895" w:type="dxa"/>
          </w:tcPr>
          <w:p w14:paraId="25D41787" w14:textId="0BBBD038" w:rsidR="001A4815" w:rsidRPr="00CF32C5" w:rsidRDefault="001A4815" w:rsidP="00D01CB9">
            <w:pPr>
              <w:rPr>
                <w:rFonts w:ascii="Lato" w:hAnsi="Lato"/>
                <w:sz w:val="24"/>
                <w:szCs w:val="24"/>
              </w:rPr>
            </w:pPr>
            <w:r>
              <w:rPr>
                <w:rFonts w:ascii="Lato" w:hAnsi="Lato"/>
                <w:sz w:val="24"/>
                <w:szCs w:val="24"/>
              </w:rPr>
              <w:t>Secretariat</w:t>
            </w:r>
          </w:p>
        </w:tc>
      </w:tr>
      <w:tr w:rsidR="001A4815" w:rsidRPr="00CF32C5" w14:paraId="44997510" w14:textId="77777777" w:rsidTr="6AC2FA81">
        <w:tc>
          <w:tcPr>
            <w:tcW w:w="9725" w:type="dxa"/>
            <w:gridSpan w:val="2"/>
            <w:shd w:val="clear" w:color="auto" w:fill="DEEAF6" w:themeFill="accent1" w:themeFillTint="33"/>
          </w:tcPr>
          <w:p w14:paraId="7D0351CA" w14:textId="77777777" w:rsidR="005A700F" w:rsidRDefault="005A700F" w:rsidP="005A700F">
            <w:pPr>
              <w:rPr>
                <w:rFonts w:ascii="Lato" w:hAnsi="Lato"/>
                <w:b/>
                <w:bCs/>
                <w:sz w:val="24"/>
                <w:szCs w:val="24"/>
              </w:rPr>
            </w:pPr>
          </w:p>
          <w:p w14:paraId="51304A26" w14:textId="6E5B1BE0" w:rsidR="001A4815" w:rsidRDefault="005A700F" w:rsidP="005A700F">
            <w:pPr>
              <w:rPr>
                <w:rFonts w:ascii="Lato" w:hAnsi="Lato"/>
                <w:sz w:val="24"/>
                <w:szCs w:val="24"/>
              </w:rPr>
            </w:pPr>
            <w:r>
              <w:rPr>
                <w:rFonts w:ascii="Lato" w:hAnsi="Lato"/>
                <w:b/>
                <w:bCs/>
                <w:sz w:val="24"/>
                <w:szCs w:val="24"/>
              </w:rPr>
              <w:t xml:space="preserve">Commitment to </w:t>
            </w:r>
            <w:r w:rsidR="00F31A09">
              <w:rPr>
                <w:rFonts w:ascii="Lato" w:hAnsi="Lato"/>
                <w:b/>
                <w:bCs/>
                <w:sz w:val="24"/>
                <w:szCs w:val="24"/>
              </w:rPr>
              <w:t>enhancing</w:t>
            </w:r>
            <w:r>
              <w:rPr>
                <w:rFonts w:ascii="Lato" w:hAnsi="Lato"/>
                <w:b/>
                <w:bCs/>
                <w:sz w:val="24"/>
                <w:szCs w:val="24"/>
              </w:rPr>
              <w:t xml:space="preserve"> Strategic Investments and Partnerships</w:t>
            </w:r>
          </w:p>
        </w:tc>
      </w:tr>
      <w:tr w:rsidR="001A4815" w:rsidRPr="00CF32C5" w14:paraId="7D0D55C4" w14:textId="77777777" w:rsidTr="6AC2FA81">
        <w:tc>
          <w:tcPr>
            <w:tcW w:w="7830" w:type="dxa"/>
          </w:tcPr>
          <w:p w14:paraId="194049C4" w14:textId="6AFA12DD" w:rsidR="001A4815" w:rsidRPr="00CF32C5" w:rsidRDefault="00F31A09" w:rsidP="00D01CB9">
            <w:pPr>
              <w:rPr>
                <w:rFonts w:ascii="Lato" w:hAnsi="Lato"/>
                <w:sz w:val="24"/>
                <w:szCs w:val="24"/>
              </w:rPr>
            </w:pPr>
            <w:r>
              <w:rPr>
                <w:rFonts w:ascii="Lato" w:hAnsi="Lato"/>
                <w:sz w:val="24"/>
                <w:szCs w:val="24"/>
              </w:rPr>
              <w:t>Commitment</w:t>
            </w:r>
            <w:r w:rsidR="001A4815">
              <w:rPr>
                <w:rFonts w:ascii="Lato" w:hAnsi="Lato"/>
                <w:sz w:val="24"/>
                <w:szCs w:val="24"/>
              </w:rPr>
              <w:t xml:space="preserve"> to seeking member investments increased to align with inflation</w:t>
            </w:r>
          </w:p>
        </w:tc>
        <w:tc>
          <w:tcPr>
            <w:tcW w:w="1895" w:type="dxa"/>
          </w:tcPr>
          <w:p w14:paraId="7BA17B8A" w14:textId="68658E2E" w:rsidR="001A4815" w:rsidRPr="00CF32C5" w:rsidRDefault="001A4815" w:rsidP="00D01CB9">
            <w:pPr>
              <w:rPr>
                <w:rFonts w:ascii="Lato" w:hAnsi="Lato"/>
                <w:sz w:val="24"/>
                <w:szCs w:val="24"/>
              </w:rPr>
            </w:pPr>
            <w:r>
              <w:rPr>
                <w:rFonts w:ascii="Lato" w:hAnsi="Lato"/>
                <w:sz w:val="24"/>
                <w:szCs w:val="24"/>
              </w:rPr>
              <w:t>Government Representatives</w:t>
            </w:r>
          </w:p>
        </w:tc>
      </w:tr>
      <w:tr w:rsidR="00740D7B" w:rsidRPr="00CF32C5" w14:paraId="359438FC" w14:textId="77777777" w:rsidTr="6AC2FA81">
        <w:tc>
          <w:tcPr>
            <w:tcW w:w="7830" w:type="dxa"/>
          </w:tcPr>
          <w:p w14:paraId="10C3FD7B" w14:textId="784A719D" w:rsidR="00740D7B" w:rsidRDefault="00740D7B" w:rsidP="00D01CB9">
            <w:pPr>
              <w:rPr>
                <w:rFonts w:ascii="Lato" w:hAnsi="Lato"/>
                <w:sz w:val="24"/>
                <w:szCs w:val="24"/>
              </w:rPr>
            </w:pPr>
            <w:r>
              <w:rPr>
                <w:rFonts w:ascii="Lato" w:hAnsi="Lato"/>
                <w:sz w:val="24"/>
                <w:szCs w:val="24"/>
              </w:rPr>
              <w:t>Track member’s investments in bilateral agreements</w:t>
            </w:r>
          </w:p>
        </w:tc>
        <w:tc>
          <w:tcPr>
            <w:tcW w:w="1895" w:type="dxa"/>
          </w:tcPr>
          <w:p w14:paraId="49E01BB8" w14:textId="1D478020" w:rsidR="00740D7B" w:rsidRDefault="00740D7B" w:rsidP="00D01CB9">
            <w:pPr>
              <w:rPr>
                <w:rFonts w:ascii="Lato" w:hAnsi="Lato"/>
                <w:sz w:val="24"/>
                <w:szCs w:val="24"/>
              </w:rPr>
            </w:pPr>
            <w:r>
              <w:rPr>
                <w:rFonts w:ascii="Lato" w:hAnsi="Lato"/>
                <w:sz w:val="24"/>
                <w:szCs w:val="24"/>
              </w:rPr>
              <w:t>Government Representatives</w:t>
            </w:r>
          </w:p>
        </w:tc>
      </w:tr>
      <w:tr w:rsidR="003D60E5" w:rsidRPr="00CF32C5" w14:paraId="0F43C396" w14:textId="77777777" w:rsidTr="6AC2FA81">
        <w:tc>
          <w:tcPr>
            <w:tcW w:w="7830" w:type="dxa"/>
          </w:tcPr>
          <w:p w14:paraId="202812DD" w14:textId="530891B5" w:rsidR="003D60E5" w:rsidRDefault="003D60E5" w:rsidP="00D01CB9">
            <w:pPr>
              <w:rPr>
                <w:rFonts w:ascii="Lato" w:hAnsi="Lato"/>
                <w:sz w:val="24"/>
                <w:szCs w:val="24"/>
              </w:rPr>
            </w:pPr>
            <w:r>
              <w:rPr>
                <w:rFonts w:ascii="Lato" w:hAnsi="Lato"/>
                <w:sz w:val="24"/>
                <w:szCs w:val="24"/>
              </w:rPr>
              <w:t>Organize Ministers</w:t>
            </w:r>
            <w:r w:rsidR="00F31A09">
              <w:rPr>
                <w:rFonts w:ascii="Lato" w:hAnsi="Lato"/>
                <w:sz w:val="24"/>
                <w:szCs w:val="24"/>
              </w:rPr>
              <w:t>’</w:t>
            </w:r>
            <w:r>
              <w:rPr>
                <w:rFonts w:ascii="Lato" w:hAnsi="Lato"/>
                <w:sz w:val="24"/>
                <w:szCs w:val="24"/>
              </w:rPr>
              <w:t xml:space="preserve"> meeting to renew commitments</w:t>
            </w:r>
          </w:p>
        </w:tc>
        <w:tc>
          <w:tcPr>
            <w:tcW w:w="1895" w:type="dxa"/>
          </w:tcPr>
          <w:p w14:paraId="3C687B02" w14:textId="55B13E39" w:rsidR="003D60E5" w:rsidRDefault="003D60E5" w:rsidP="00D01CB9">
            <w:pPr>
              <w:rPr>
                <w:rFonts w:ascii="Lato" w:hAnsi="Lato"/>
                <w:sz w:val="24"/>
                <w:szCs w:val="24"/>
              </w:rPr>
            </w:pPr>
            <w:r>
              <w:rPr>
                <w:rFonts w:ascii="Lato" w:hAnsi="Lato"/>
                <w:sz w:val="24"/>
                <w:szCs w:val="24"/>
              </w:rPr>
              <w:t>Government Representatives</w:t>
            </w:r>
          </w:p>
        </w:tc>
      </w:tr>
      <w:tr w:rsidR="001A4815" w:rsidRPr="00CF32C5" w14:paraId="421FD7E9" w14:textId="77777777" w:rsidTr="6AC2FA81">
        <w:tc>
          <w:tcPr>
            <w:tcW w:w="7830" w:type="dxa"/>
          </w:tcPr>
          <w:p w14:paraId="7CEB0F69" w14:textId="12E7E987" w:rsidR="001A4815" w:rsidRPr="00CF32C5" w:rsidRDefault="001A4815" w:rsidP="00D01CB9">
            <w:pPr>
              <w:rPr>
                <w:rFonts w:ascii="Lato" w:hAnsi="Lato"/>
                <w:sz w:val="24"/>
                <w:szCs w:val="24"/>
              </w:rPr>
            </w:pPr>
            <w:r>
              <w:rPr>
                <w:rFonts w:ascii="Lato" w:hAnsi="Lato"/>
                <w:sz w:val="24"/>
                <w:szCs w:val="24"/>
              </w:rPr>
              <w:t>Develop a baseline of environmental investments made by member governments</w:t>
            </w:r>
          </w:p>
        </w:tc>
        <w:tc>
          <w:tcPr>
            <w:tcW w:w="1895" w:type="dxa"/>
          </w:tcPr>
          <w:p w14:paraId="092DEE69" w14:textId="631F4D2B" w:rsidR="001A4815" w:rsidRPr="00CF32C5" w:rsidRDefault="001A4815" w:rsidP="00D01CB9">
            <w:pPr>
              <w:rPr>
                <w:rFonts w:ascii="Lato" w:hAnsi="Lato"/>
                <w:sz w:val="24"/>
                <w:szCs w:val="24"/>
              </w:rPr>
            </w:pPr>
            <w:r>
              <w:rPr>
                <w:rFonts w:ascii="Lato" w:hAnsi="Lato"/>
                <w:sz w:val="24"/>
                <w:szCs w:val="24"/>
              </w:rPr>
              <w:t>Government Representatives</w:t>
            </w:r>
          </w:p>
        </w:tc>
      </w:tr>
      <w:tr w:rsidR="001A4815" w:rsidRPr="00CF32C5" w14:paraId="317C7954" w14:textId="77777777" w:rsidTr="6AC2FA81">
        <w:tc>
          <w:tcPr>
            <w:tcW w:w="7830" w:type="dxa"/>
          </w:tcPr>
          <w:p w14:paraId="65B187B8" w14:textId="447F189C" w:rsidR="001A4815" w:rsidRPr="00CF32C5" w:rsidRDefault="001A4815" w:rsidP="00D01CB9">
            <w:pPr>
              <w:rPr>
                <w:rFonts w:ascii="Lato" w:hAnsi="Lato"/>
                <w:sz w:val="24"/>
                <w:szCs w:val="24"/>
              </w:rPr>
            </w:pPr>
            <w:r>
              <w:rPr>
                <w:rFonts w:ascii="Lato" w:hAnsi="Lato"/>
                <w:sz w:val="24"/>
                <w:szCs w:val="24"/>
              </w:rPr>
              <w:t>Identify priorities for new investment opportunities</w:t>
            </w:r>
            <w:r w:rsidR="00F31A09">
              <w:rPr>
                <w:rFonts w:ascii="Lato" w:hAnsi="Lato"/>
                <w:sz w:val="24"/>
                <w:szCs w:val="24"/>
              </w:rPr>
              <w:t xml:space="preserve"> through development of a Strategic Investment Plan</w:t>
            </w:r>
          </w:p>
        </w:tc>
        <w:tc>
          <w:tcPr>
            <w:tcW w:w="1895" w:type="dxa"/>
          </w:tcPr>
          <w:p w14:paraId="2027C9FC" w14:textId="42E050E6" w:rsidR="001A4815" w:rsidRPr="00CF32C5" w:rsidRDefault="001A4815" w:rsidP="00D01CB9">
            <w:pPr>
              <w:rPr>
                <w:rFonts w:ascii="Lato" w:hAnsi="Lato"/>
                <w:sz w:val="24"/>
                <w:szCs w:val="24"/>
              </w:rPr>
            </w:pPr>
            <w:r>
              <w:rPr>
                <w:rFonts w:ascii="Lato" w:hAnsi="Lato"/>
                <w:sz w:val="24"/>
                <w:szCs w:val="24"/>
              </w:rPr>
              <w:t>Government Representatives</w:t>
            </w:r>
          </w:p>
        </w:tc>
      </w:tr>
      <w:tr w:rsidR="001A4815" w:rsidRPr="00CF32C5" w14:paraId="3C61C5EE" w14:textId="77777777" w:rsidTr="6AC2FA81">
        <w:tc>
          <w:tcPr>
            <w:tcW w:w="7830" w:type="dxa"/>
          </w:tcPr>
          <w:p w14:paraId="3CB57785" w14:textId="5ADFE606" w:rsidR="001A4815" w:rsidRPr="00CF32C5" w:rsidRDefault="001A4815" w:rsidP="00D01CB9">
            <w:pPr>
              <w:rPr>
                <w:rFonts w:ascii="Lato" w:hAnsi="Lato"/>
                <w:sz w:val="24"/>
                <w:szCs w:val="24"/>
              </w:rPr>
            </w:pPr>
            <w:r w:rsidRPr="6AC2FA81">
              <w:rPr>
                <w:rFonts w:ascii="Lato" w:hAnsi="Lato"/>
                <w:sz w:val="24"/>
                <w:szCs w:val="24"/>
              </w:rPr>
              <w:t>Track and evaluate enhanced resource investments over time</w:t>
            </w:r>
          </w:p>
        </w:tc>
        <w:tc>
          <w:tcPr>
            <w:tcW w:w="1895" w:type="dxa"/>
          </w:tcPr>
          <w:p w14:paraId="41FDB050" w14:textId="22C46F46" w:rsidR="001A4815" w:rsidRPr="00CF32C5" w:rsidRDefault="001A4815" w:rsidP="00D01CB9">
            <w:pPr>
              <w:rPr>
                <w:rFonts w:ascii="Lato" w:hAnsi="Lato"/>
                <w:sz w:val="24"/>
                <w:szCs w:val="24"/>
              </w:rPr>
            </w:pPr>
            <w:r>
              <w:rPr>
                <w:rFonts w:ascii="Lato" w:hAnsi="Lato"/>
                <w:sz w:val="24"/>
                <w:szCs w:val="24"/>
              </w:rPr>
              <w:t>Secretariat</w:t>
            </w:r>
          </w:p>
        </w:tc>
      </w:tr>
      <w:tr w:rsidR="001A4815" w:rsidRPr="00CF32C5" w14:paraId="3158F687" w14:textId="77777777" w:rsidTr="6AC2FA81">
        <w:tc>
          <w:tcPr>
            <w:tcW w:w="9725" w:type="dxa"/>
            <w:gridSpan w:val="2"/>
            <w:shd w:val="clear" w:color="auto" w:fill="DEEAF6" w:themeFill="accent1" w:themeFillTint="33"/>
          </w:tcPr>
          <w:p w14:paraId="6FB18464" w14:textId="77777777" w:rsidR="005A700F" w:rsidRDefault="005A700F" w:rsidP="005A700F">
            <w:pPr>
              <w:rPr>
                <w:rFonts w:ascii="Lato" w:hAnsi="Lato"/>
                <w:b/>
                <w:bCs/>
                <w:sz w:val="24"/>
                <w:szCs w:val="24"/>
              </w:rPr>
            </w:pPr>
          </w:p>
          <w:p w14:paraId="1192371C" w14:textId="0830E705" w:rsidR="001A4815" w:rsidRDefault="005A700F" w:rsidP="005A700F">
            <w:pPr>
              <w:rPr>
                <w:rFonts w:ascii="Lato" w:hAnsi="Lato"/>
                <w:sz w:val="24"/>
                <w:szCs w:val="24"/>
              </w:rPr>
            </w:pPr>
            <w:r>
              <w:rPr>
                <w:rFonts w:ascii="Lato" w:hAnsi="Lato"/>
                <w:b/>
                <w:bCs/>
                <w:sz w:val="24"/>
                <w:szCs w:val="24"/>
              </w:rPr>
              <w:t>Commitment to support social health and wellbeing of basin residents</w:t>
            </w:r>
          </w:p>
        </w:tc>
      </w:tr>
      <w:tr w:rsidR="001A4815" w:rsidRPr="00CF32C5" w14:paraId="00DBA583" w14:textId="77777777" w:rsidTr="6AC2FA81">
        <w:tc>
          <w:tcPr>
            <w:tcW w:w="7830" w:type="dxa"/>
          </w:tcPr>
          <w:p w14:paraId="494F8D2D" w14:textId="7064E174" w:rsidR="001A4815" w:rsidRPr="00CF32C5" w:rsidRDefault="001A4815" w:rsidP="00D01CB9">
            <w:pPr>
              <w:rPr>
                <w:rFonts w:ascii="Lato" w:hAnsi="Lato"/>
                <w:sz w:val="24"/>
                <w:szCs w:val="24"/>
              </w:rPr>
            </w:pPr>
            <w:r>
              <w:rPr>
                <w:rFonts w:ascii="Lato" w:hAnsi="Lato"/>
                <w:sz w:val="24"/>
                <w:szCs w:val="24"/>
              </w:rPr>
              <w:t>Commit to documenting Indigenous perspectives on social health and wellbeing in the basin</w:t>
            </w:r>
          </w:p>
        </w:tc>
        <w:tc>
          <w:tcPr>
            <w:tcW w:w="1895" w:type="dxa"/>
          </w:tcPr>
          <w:p w14:paraId="54DB6C6E" w14:textId="00125870" w:rsidR="001A4815" w:rsidRPr="00CF32C5" w:rsidRDefault="006244CF" w:rsidP="00D01CB9">
            <w:pPr>
              <w:rPr>
                <w:rFonts w:ascii="Lato" w:hAnsi="Lato"/>
                <w:sz w:val="24"/>
                <w:szCs w:val="24"/>
              </w:rPr>
            </w:pPr>
            <w:r>
              <w:rPr>
                <w:rFonts w:ascii="Lato" w:hAnsi="Lato"/>
                <w:sz w:val="24"/>
                <w:szCs w:val="24"/>
              </w:rPr>
              <w:t>All members</w:t>
            </w:r>
          </w:p>
        </w:tc>
      </w:tr>
      <w:tr w:rsidR="001A4815" w:rsidRPr="00CF32C5" w14:paraId="076CC5CF" w14:textId="77777777" w:rsidTr="6AC2FA81">
        <w:tc>
          <w:tcPr>
            <w:tcW w:w="7830" w:type="dxa"/>
          </w:tcPr>
          <w:p w14:paraId="30282914" w14:textId="47F1C717" w:rsidR="001A4815" w:rsidRPr="00CF32C5" w:rsidRDefault="001A4815" w:rsidP="00D01CB9">
            <w:pPr>
              <w:rPr>
                <w:rFonts w:ascii="Lato" w:hAnsi="Lato"/>
                <w:sz w:val="24"/>
                <w:szCs w:val="24"/>
              </w:rPr>
            </w:pPr>
            <w:r>
              <w:rPr>
                <w:rFonts w:ascii="Lato" w:hAnsi="Lato"/>
                <w:sz w:val="24"/>
                <w:szCs w:val="24"/>
              </w:rPr>
              <w:t>Consolidate data on social health and wellbeing</w:t>
            </w:r>
          </w:p>
        </w:tc>
        <w:tc>
          <w:tcPr>
            <w:tcW w:w="1895" w:type="dxa"/>
          </w:tcPr>
          <w:p w14:paraId="54562240" w14:textId="64ED8DF2" w:rsidR="001A4815" w:rsidRPr="00CF32C5" w:rsidRDefault="001A4815" w:rsidP="00D01CB9">
            <w:pPr>
              <w:rPr>
                <w:rFonts w:ascii="Lato" w:hAnsi="Lato"/>
                <w:sz w:val="24"/>
                <w:szCs w:val="24"/>
              </w:rPr>
            </w:pPr>
            <w:r>
              <w:rPr>
                <w:rFonts w:ascii="Lato" w:hAnsi="Lato"/>
                <w:sz w:val="24"/>
                <w:szCs w:val="24"/>
              </w:rPr>
              <w:t>Secretariat</w:t>
            </w:r>
          </w:p>
        </w:tc>
      </w:tr>
      <w:tr w:rsidR="001A4815" w:rsidRPr="00CF32C5" w14:paraId="044845F9" w14:textId="77777777" w:rsidTr="6AC2FA81">
        <w:tc>
          <w:tcPr>
            <w:tcW w:w="7830" w:type="dxa"/>
          </w:tcPr>
          <w:p w14:paraId="16F64394" w14:textId="19A6D362" w:rsidR="001A4815" w:rsidRPr="00CF32C5" w:rsidRDefault="001A4815" w:rsidP="00D01CB9">
            <w:pPr>
              <w:rPr>
                <w:rFonts w:ascii="Lato" w:hAnsi="Lato"/>
                <w:sz w:val="24"/>
                <w:szCs w:val="24"/>
              </w:rPr>
            </w:pPr>
            <w:r>
              <w:rPr>
                <w:rFonts w:ascii="Lato" w:hAnsi="Lato"/>
                <w:sz w:val="24"/>
                <w:szCs w:val="24"/>
              </w:rPr>
              <w:t xml:space="preserve">Identify </w:t>
            </w:r>
            <w:r w:rsidR="00975C5C">
              <w:rPr>
                <w:rFonts w:ascii="Lato" w:hAnsi="Lato"/>
                <w:sz w:val="24"/>
                <w:szCs w:val="24"/>
              </w:rPr>
              <w:t xml:space="preserve">impacts </w:t>
            </w:r>
            <w:r>
              <w:rPr>
                <w:rFonts w:ascii="Lato" w:hAnsi="Lato"/>
                <w:sz w:val="24"/>
                <w:szCs w:val="24"/>
              </w:rPr>
              <w:t>on social health and wellbeing</w:t>
            </w:r>
            <w:r w:rsidR="00975C5C">
              <w:rPr>
                <w:rFonts w:ascii="Lato" w:hAnsi="Lato"/>
                <w:sz w:val="24"/>
                <w:szCs w:val="24"/>
              </w:rPr>
              <w:t xml:space="preserve"> that are linked to climate change</w:t>
            </w:r>
          </w:p>
        </w:tc>
        <w:tc>
          <w:tcPr>
            <w:tcW w:w="1895" w:type="dxa"/>
          </w:tcPr>
          <w:p w14:paraId="7A9A15EE" w14:textId="30080A4E" w:rsidR="001A4815" w:rsidRPr="00CF32C5" w:rsidRDefault="001A4815" w:rsidP="00D01CB9">
            <w:pPr>
              <w:rPr>
                <w:rFonts w:ascii="Lato" w:hAnsi="Lato"/>
                <w:sz w:val="24"/>
                <w:szCs w:val="24"/>
              </w:rPr>
            </w:pPr>
            <w:r>
              <w:rPr>
                <w:rFonts w:ascii="Lato" w:hAnsi="Lato"/>
                <w:sz w:val="24"/>
                <w:szCs w:val="24"/>
              </w:rPr>
              <w:t>Secretariat</w:t>
            </w:r>
          </w:p>
        </w:tc>
      </w:tr>
      <w:tr w:rsidR="001A4815" w:rsidRPr="00CF32C5" w14:paraId="086D62B2" w14:textId="77777777" w:rsidTr="6AC2FA81">
        <w:tc>
          <w:tcPr>
            <w:tcW w:w="7830" w:type="dxa"/>
          </w:tcPr>
          <w:p w14:paraId="1D20939E" w14:textId="3F80128D" w:rsidR="001A4815" w:rsidRPr="00CF32C5" w:rsidRDefault="001A4815" w:rsidP="00D01CB9">
            <w:pPr>
              <w:rPr>
                <w:rFonts w:ascii="Lato" w:hAnsi="Lato"/>
                <w:sz w:val="24"/>
                <w:szCs w:val="24"/>
              </w:rPr>
            </w:pPr>
            <w:r>
              <w:rPr>
                <w:rFonts w:ascii="Lato" w:hAnsi="Lato"/>
                <w:sz w:val="24"/>
                <w:szCs w:val="24"/>
              </w:rPr>
              <w:t xml:space="preserve">Raise the profile of severity </w:t>
            </w:r>
            <w:r w:rsidR="006A7F91">
              <w:rPr>
                <w:rFonts w:ascii="Lato" w:hAnsi="Lato"/>
                <w:sz w:val="24"/>
                <w:szCs w:val="24"/>
              </w:rPr>
              <w:t xml:space="preserve">of </w:t>
            </w:r>
            <w:r>
              <w:rPr>
                <w:rFonts w:ascii="Lato" w:hAnsi="Lato"/>
                <w:sz w:val="24"/>
                <w:szCs w:val="24"/>
              </w:rPr>
              <w:t xml:space="preserve">impacts on communities from fires, </w:t>
            </w:r>
            <w:r w:rsidR="001B5C07">
              <w:rPr>
                <w:rFonts w:ascii="Lato" w:hAnsi="Lato"/>
                <w:sz w:val="24"/>
                <w:szCs w:val="24"/>
              </w:rPr>
              <w:t>floods,</w:t>
            </w:r>
            <w:r>
              <w:rPr>
                <w:rFonts w:ascii="Lato" w:hAnsi="Lato"/>
                <w:sz w:val="24"/>
                <w:szCs w:val="24"/>
              </w:rPr>
              <w:t xml:space="preserve"> and droughts in the basin</w:t>
            </w:r>
          </w:p>
        </w:tc>
        <w:tc>
          <w:tcPr>
            <w:tcW w:w="1895" w:type="dxa"/>
          </w:tcPr>
          <w:p w14:paraId="778019DE" w14:textId="230E96C9" w:rsidR="001A4815" w:rsidRPr="00CF32C5" w:rsidRDefault="001A4815" w:rsidP="00D01CB9">
            <w:pPr>
              <w:rPr>
                <w:rFonts w:ascii="Lato" w:hAnsi="Lato"/>
                <w:sz w:val="24"/>
                <w:szCs w:val="24"/>
              </w:rPr>
            </w:pPr>
            <w:r>
              <w:rPr>
                <w:rFonts w:ascii="Lato" w:hAnsi="Lato"/>
                <w:sz w:val="24"/>
                <w:szCs w:val="24"/>
              </w:rPr>
              <w:t>All members</w:t>
            </w:r>
          </w:p>
        </w:tc>
      </w:tr>
    </w:tbl>
    <w:p w14:paraId="2C5EA823" w14:textId="094A5910" w:rsidR="004B39AA" w:rsidRDefault="004B39AA" w:rsidP="0052534C">
      <w:pPr>
        <w:contextualSpacing/>
        <w:jc w:val="both"/>
        <w:rPr>
          <w:rFonts w:ascii="Lato" w:hAnsi="Lato"/>
          <w:sz w:val="24"/>
          <w:szCs w:val="24"/>
        </w:rPr>
      </w:pPr>
    </w:p>
    <w:p w14:paraId="0A4B0B6D" w14:textId="73C6D179" w:rsidR="002E0930" w:rsidRPr="004C73EE" w:rsidRDefault="002E0930" w:rsidP="0052534C">
      <w:pPr>
        <w:contextualSpacing/>
        <w:jc w:val="both"/>
        <w:rPr>
          <w:rFonts w:ascii="Lato" w:hAnsi="Lato"/>
          <w:sz w:val="24"/>
          <w:szCs w:val="24"/>
        </w:rPr>
      </w:pPr>
    </w:p>
    <w:sectPr w:rsidR="002E0930" w:rsidRPr="004C73EE" w:rsidSect="00A16C90">
      <w:type w:val="continuous"/>
      <w:pgSz w:w="12240" w:h="15840"/>
      <w:pgMar w:top="1440" w:right="1440" w:bottom="1440" w:left="1440" w:header="720" w:footer="720" w:gutter="0"/>
      <w:cols w:space="720"/>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0" w:author="Stiller,Nadine (ECCC)" w:date="2025-05-13T14:34:00Z" w:initials="NS">
    <w:p w14:paraId="5FD6AB16" w14:textId="77777777" w:rsidR="005A60D7" w:rsidRDefault="005A60D7" w:rsidP="005A60D7">
      <w:pPr>
        <w:pStyle w:val="CommentText"/>
      </w:pPr>
      <w:r>
        <w:rPr>
          <w:rStyle w:val="CommentReference"/>
        </w:rPr>
        <w:annotationRef/>
      </w:r>
      <w:r>
        <w:t>Note photos are just placeholders.  Final photos TBD prior to publishing.</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5FD6AB16"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3C8244B2" w16cex:dateUtc="2025-05-13T19:34: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5FD6AB16" w16cid:durableId="3C8244B2"/>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147C510" w14:textId="77777777" w:rsidR="00C123F2" w:rsidRDefault="00C123F2" w:rsidP="00D212EA">
      <w:pPr>
        <w:spacing w:after="0" w:line="240" w:lineRule="auto"/>
      </w:pPr>
      <w:r>
        <w:separator/>
      </w:r>
    </w:p>
  </w:endnote>
  <w:endnote w:type="continuationSeparator" w:id="0">
    <w:p w14:paraId="7C44834B" w14:textId="77777777" w:rsidR="00C123F2" w:rsidRDefault="00C123F2" w:rsidP="00D212EA">
      <w:pPr>
        <w:spacing w:after="0" w:line="240" w:lineRule="auto"/>
      </w:pPr>
      <w:r>
        <w:continuationSeparator/>
      </w:r>
    </w:p>
  </w:endnote>
  <w:endnote w:type="continuationNotice" w:id="1">
    <w:p w14:paraId="6E53FEC4" w14:textId="77777777" w:rsidR="00C123F2" w:rsidRDefault="00C123F2">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Aptos Display">
    <w:charset w:val="00"/>
    <w:family w:val="swiss"/>
    <w:pitch w:val="variable"/>
    <w:sig w:usb0="20000287" w:usb1="00000003" w:usb2="00000000" w:usb3="00000000" w:csb0="0000019F" w:csb1="00000000"/>
  </w:font>
  <w:font w:name="Yu Gothic Light">
    <w:panose1 w:val="020B0300000000000000"/>
    <w:charset w:val="80"/>
    <w:family w:val="swiss"/>
    <w:pitch w:val="variable"/>
    <w:sig w:usb0="E00002FF" w:usb1="2AC7FDFF" w:usb2="00000016" w:usb3="00000000" w:csb0="0002009F" w:csb1="00000000"/>
  </w:font>
  <w:font w:name="Segoe UI">
    <w:panose1 w:val="020B0502040204020203"/>
    <w:charset w:val="00"/>
    <w:family w:val="swiss"/>
    <w:pitch w:val="variable"/>
    <w:sig w:usb0="E4002EFF" w:usb1="C000E47F" w:usb2="00000009" w:usb3="00000000" w:csb0="000001FF" w:csb1="00000000"/>
  </w:font>
  <w:font w:name="Lato">
    <w:charset w:val="00"/>
    <w:family w:val="swiss"/>
    <w:pitch w:val="variable"/>
    <w:sig w:usb0="E10002FF" w:usb1="5000ECFF" w:usb2="00000021" w:usb3="00000000" w:csb0="0000019F" w:csb1="00000000"/>
  </w:font>
  <w:font w:name="Calibri">
    <w:panose1 w:val="020F0502020204030204"/>
    <w:charset w:val="00"/>
    <w:family w:val="swiss"/>
    <w:pitch w:val="variable"/>
    <w:sig w:usb0="E4002EFF" w:usb1="C200247B" w:usb2="00000009" w:usb3="00000000" w:csb0="000001FF" w:csb1="00000000"/>
  </w:font>
  <w:font w:name="Yu Gothic">
    <w:altName w:val="游ゴシック"/>
    <w:panose1 w:val="020B0400000000000000"/>
    <w:charset w:val="80"/>
    <w:family w:val="swiss"/>
    <w:pitch w:val="variable"/>
    <w:sig w:usb0="E00002FF" w:usb1="2AC7FDFF" w:usb2="00000016"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B54FCD" w14:textId="1CAA8BDC" w:rsidR="00975C5C" w:rsidRDefault="00FF30A7">
    <w:pPr>
      <w:pStyle w:val="Footer"/>
    </w:pPr>
    <w:r>
      <w:rPr>
        <w:noProof/>
      </w:rPr>
      <mc:AlternateContent>
        <mc:Choice Requires="wps">
          <w:drawing>
            <wp:anchor distT="0" distB="0" distL="0" distR="0" simplePos="0" relativeHeight="251658243" behindDoc="0" locked="0" layoutInCell="1" allowOverlap="1" wp14:anchorId="511A889E" wp14:editId="58A534DE">
              <wp:simplePos x="635" y="635"/>
              <wp:positionH relativeFrom="page">
                <wp:align>left</wp:align>
              </wp:positionH>
              <wp:positionV relativeFrom="page">
                <wp:align>bottom</wp:align>
              </wp:positionV>
              <wp:extent cx="1739900" cy="371475"/>
              <wp:effectExtent l="0" t="0" r="12700" b="0"/>
              <wp:wrapNone/>
              <wp:docPr id="619797346" name="Text Box 2" descr="Classification: Protected A">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739900" cy="371475"/>
                      </a:xfrm>
                      <a:prstGeom prst="rect">
                        <a:avLst/>
                      </a:prstGeom>
                      <a:noFill/>
                      <a:ln>
                        <a:noFill/>
                      </a:ln>
                    </wps:spPr>
                    <wps:txbx>
                      <w:txbxContent>
                        <w:p w14:paraId="59C816AC" w14:textId="6C1ABBD8" w:rsidR="00FF30A7" w:rsidRPr="00E53BEA" w:rsidRDefault="00FF30A7" w:rsidP="00E53BEA">
                          <w:pPr>
                            <w:spacing w:after="0"/>
                            <w:rPr>
                              <w:rFonts w:ascii="Calibri" w:eastAsia="Calibri" w:hAnsi="Calibri" w:cs="Calibri"/>
                              <w:noProof/>
                              <w:color w:val="000000"/>
                            </w:rPr>
                          </w:pPr>
                          <w:r w:rsidRPr="00E53BEA">
                            <w:rPr>
                              <w:rFonts w:ascii="Calibri" w:eastAsia="Calibri" w:hAnsi="Calibri" w:cs="Calibri"/>
                              <w:noProof/>
                              <w:color w:val="000000"/>
                            </w:rPr>
                            <w:t>Classification: Protected A</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511A889E" id="_x0000_t202" coordsize="21600,21600" o:spt="202" path="m,l,21600r21600,l21600,xe">
              <v:stroke joinstyle="miter"/>
              <v:path gradientshapeok="t" o:connecttype="rect"/>
            </v:shapetype>
            <v:shape id="_x0000_s1027" type="#_x0000_t202" alt="Classification: Protected A" style="position:absolute;margin-left:0;margin-top:0;width:137pt;height:29.25pt;z-index:251658243;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FNPlDwIAABsEAAAOAAAAZHJzL2Uyb0RvYy54bWysU8Fu2zAMvQ/YPwi6L3bSZmmMOEXWIsOA&#10;oC2QDj0rshQbkERBUmJnXz9KdpKt22nYRaZJ6pF8fFrcd1qRo3C+AVPS8SinRBgOVWP2Jf3+uv50&#10;R4kPzFRMgRElPQlP75cfPyxaW4gJ1KAq4QiCGF+0tqR1CLbIMs9roZkfgRUGgxKcZgF/3T6rHGsR&#10;XatskuefsxZcZR1w4T16H/sgXSZ8KQUPz1J6EYgqKfYW0unSuYtntlywYu+YrRs+tMH+oQvNGoNF&#10;L1CPLDBycM0fULrhDjzIMOKgM5Cy4SLNgNOM83fTbGtmRZoFyfH2QpP/f7D86bi1L46E7gt0uMBI&#10;SGt94dEZ5+mk0/GLnRKMI4WnC22iC4THS7Ob+TzHEMfYzWx8O5tGmOx62zofvgrQJBoldbiWxBY7&#10;bnzoU88psZiBdaNUWo0yvzkQM3qya4vRCt2uG/reQXXCcRz0m/aWrxusuWE+vDCHq8U2Ua7hGQ+p&#10;oC0pDBYlNbgff/PHfGQco5S0KJWSGtQyJeqbwU1Mprd5HD6kPzTc2dglYzzPpzFuDvoBUIVjfBCW&#10;JzMmB3U2pQP9hmpexWoYYoZjzZLuzuZD6IWLr4GL1SoloYosCxuztTxCR7Iik6/dG3N2oDvgop7g&#10;LCZWvGO9z403vV0dAnKfVhKJ7dkc+EYFpqUOryVK/Nf/lHV908ufAAAA//8DAFBLAwQUAAYACAAA&#10;ACEAejZXvdoAAAAEAQAADwAAAGRycy9kb3ducmV2LnhtbEyPzU7DMBCE70h9B2uRuFGHiKZViFNV&#10;5UdcSZHg6MTbOGq8DrHbhrdn4VIuI41mNfNtsZ5cL044hs6Tgrt5AgKp8aajVsH77vl2BSJETUb3&#10;nlDBNwZYl7OrQufGn+kNT1VsBZdQyLUCG+OQSxkai06HuR+QONv70enIdmylGfWZy10v0yTJpNMd&#10;8YLVA24tNofq6BRkjy8bO3xkn1/7NLyG2h9i5Z+UurmeNg8gIk7xcgy/+IwOJTPV/kgmiF4BPxL/&#10;lLN0ec+2VrBYLUCWhfwPX/4AAAD//wMAUEsBAi0AFAAGAAgAAAAhALaDOJL+AAAA4QEAABMAAAAA&#10;AAAAAAAAAAAAAAAAAFtDb250ZW50X1R5cGVzXS54bWxQSwECLQAUAAYACAAAACEAOP0h/9YAAACU&#10;AQAACwAAAAAAAAAAAAAAAAAvAQAAX3JlbHMvLnJlbHNQSwECLQAUAAYACAAAACEAGRTT5Q8CAAAb&#10;BAAADgAAAAAAAAAAAAAAAAAuAgAAZHJzL2Uyb0RvYy54bWxQSwECLQAUAAYACAAAACEAejZXvdoA&#10;AAAEAQAADwAAAAAAAAAAAAAAAABpBAAAZHJzL2Rvd25yZXYueG1sUEsFBgAAAAAEAAQA8wAAAHAF&#10;AAAAAA==&#10;" filled="f" stroked="f">
              <v:textbox style="mso-fit-shape-to-text:t" inset="20pt,0,0,15pt">
                <w:txbxContent>
                  <w:p w14:paraId="59C816AC" w14:textId="6C1ABBD8" w:rsidR="00FF30A7" w:rsidRPr="00E53BEA" w:rsidRDefault="00FF30A7" w:rsidP="00E53BEA">
                    <w:pPr>
                      <w:spacing w:after="0"/>
                      <w:rPr>
                        <w:rFonts w:ascii="Calibri" w:eastAsia="Calibri" w:hAnsi="Calibri" w:cs="Calibri"/>
                        <w:noProof/>
                        <w:color w:val="000000"/>
                      </w:rPr>
                    </w:pPr>
                    <w:r w:rsidRPr="00E53BEA">
                      <w:rPr>
                        <w:rFonts w:ascii="Calibri" w:eastAsia="Calibri" w:hAnsi="Calibri" w:cs="Calibri"/>
                        <w:noProof/>
                        <w:color w:val="000000"/>
                      </w:rPr>
                      <w:t>Classification: Protected A</w:t>
                    </w:r>
                  </w:p>
                </w:txbxContent>
              </v:textbox>
              <w10:wrap anchorx="page" anchory="page"/>
            </v:shape>
          </w:pict>
        </mc:Fallback>
      </mc:AlternateContent>
    </w:r>
    <w:r w:rsidR="00975C5C">
      <w:rPr>
        <w:noProof/>
      </w:rPr>
      <mc:AlternateContent>
        <mc:Choice Requires="wps">
          <w:drawing>
            <wp:anchor distT="0" distB="0" distL="0" distR="0" simplePos="0" relativeHeight="251658241" behindDoc="0" locked="0" layoutInCell="1" allowOverlap="1" wp14:anchorId="55C425FA" wp14:editId="4C11FD4F">
              <wp:simplePos x="635" y="635"/>
              <wp:positionH relativeFrom="page">
                <wp:align>left</wp:align>
              </wp:positionH>
              <wp:positionV relativeFrom="page">
                <wp:align>bottom</wp:align>
              </wp:positionV>
              <wp:extent cx="443865" cy="443865"/>
              <wp:effectExtent l="0" t="0" r="6350" b="0"/>
              <wp:wrapNone/>
              <wp:docPr id="28876191" name="Text Box 2" descr="Classification: Protected A">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3B9D43A1" w14:textId="1B385334" w:rsidR="00975C5C" w:rsidRPr="00975C5C" w:rsidRDefault="00975C5C" w:rsidP="00975C5C">
                          <w:pPr>
                            <w:spacing w:after="0"/>
                            <w:rPr>
                              <w:rFonts w:ascii="Calibri" w:eastAsia="Calibri" w:hAnsi="Calibri" w:cs="Calibri"/>
                              <w:noProof/>
                              <w:color w:val="000000"/>
                            </w:rPr>
                          </w:pPr>
                          <w:r w:rsidRPr="00975C5C">
                            <w:rPr>
                              <w:rFonts w:ascii="Calibri" w:eastAsia="Calibri" w:hAnsi="Calibri" w:cs="Calibri"/>
                              <w:noProof/>
                              <w:color w:val="000000"/>
                            </w:rPr>
                            <w:t>Classification: Protected A</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 w14:anchorId="55C425FA" id="_x0000_s1028" type="#_x0000_t202" alt="Classification: Protected A" style="position:absolute;margin-left:0;margin-top:0;width:34.95pt;height:34.95pt;z-index:251658241;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NiC9DgIAACEEAAAOAAAAZHJzL2Uyb0RvYy54bWysU01v2zAMvQ/YfxB0X+xkSdEZcYqsRYYB&#10;QVsgHXqWZSk2IImCpMTOfv0o2Um6bqdhF/mJpPnx+LS867UiR+F8C6ak00lOiTAc6tbsS/rjZfPp&#10;lhIfmKmZAiNKehKe3q0+flh2thAzaEDVwhFMYnzR2ZI2IdgiyzxvhGZ+AlYYdEpwmgW8un1WO9Zh&#10;dq2yWZ7fZB242jrgwnu0PgxOukr5pRQ8PEnpRSCqpNhbSKdLZxXPbLVkxd4x27R8bIP9QxeatQaL&#10;XlI9sMDIwbV/pNItd+BBhgkHnYGULRdpBpxmmr+bZtcwK9IsSI63F5r8/0vLH487++xI6L9CjwuM&#10;hHTWFx6NcZ5eOh2/2ClBP1J4utAm+kA4Gufzz7c3C0o4ukaMWbLrz9b58E2AJhGU1OFWElnsuPVh&#10;CD2HxFoGNq1SaTPK/GbAnNGSXTuMKPRVT9r6TfcV1CccysGwb2/5psXSW+bDM3O4YJwDRRue8JAK&#10;upLCiChpwP38mz3GI+/opaRDwZTUoKIpUd8N7mO2mOd5FFi6IXBnUCUw/ZIvot8c9D2gFqf4LCxP&#10;MAYHdYbSgX5FTa9jNXQxw7FmSaszvA+DfPFNcLFepyDUkmVha3aWx9SRs0joS//KnB1ZD7iuRzhL&#10;ihXvyB9i45/erg8BV5A2E/kd2BxpRx2m3Y5vJgr97T1FXV/26hcAAAD//wMAUEsDBBQABgAIAAAA&#10;IQDYbTz+1wAAAAMBAAAPAAAAZHJzL2Rvd25yZXYueG1sTI9PT8MwDMXvSHyHyEjcWMoOFStNp4l/&#10;4kqZBEe38ZpqjVPqbCvfngAHuPjJetZ7P5fr2Q/qSJP0gQ1cLzJQxG2wPXcGtq+PVzegJCJbHAKT&#10;gU8SWFfnZyUWNpz4hY517FQKYSnQgItxLLSW1pFHWYSROHm7MHmMaZ06bSc8pXA/6GWW5dpjz6nB&#10;4Uh3jtp9ffAG8vunjRvf8veP3VKepQn7WIcHYy4v5s0tqEhz/DuGb/yEDlViasKBrajBQHok/szk&#10;5asVqOZXdVXq/+zVFwAAAP//AwBQSwECLQAUAAYACAAAACEAtoM4kv4AAADhAQAAEwAAAAAAAAAA&#10;AAAAAAAAAAAAW0NvbnRlbnRfVHlwZXNdLnhtbFBLAQItABQABgAIAAAAIQA4/SH/1gAAAJQBAAAL&#10;AAAAAAAAAAAAAAAAAC8BAABfcmVscy8ucmVsc1BLAQItABQABgAIAAAAIQB3NiC9DgIAACEEAAAO&#10;AAAAAAAAAAAAAAAAAC4CAABkcnMvZTJvRG9jLnhtbFBLAQItABQABgAIAAAAIQDYbTz+1wAAAAMB&#10;AAAPAAAAAAAAAAAAAAAAAGgEAABkcnMvZG93bnJldi54bWxQSwUGAAAAAAQABADzAAAAbAUAAAAA&#10;" filled="f" stroked="f">
              <v:textbox style="mso-fit-shape-to-text:t" inset="20pt,0,0,15pt">
                <w:txbxContent>
                  <w:p w14:paraId="3B9D43A1" w14:textId="1B385334" w:rsidR="00975C5C" w:rsidRPr="00975C5C" w:rsidRDefault="00975C5C" w:rsidP="00975C5C">
                    <w:pPr>
                      <w:spacing w:after="0"/>
                      <w:rPr>
                        <w:rFonts w:ascii="Calibri" w:eastAsia="Calibri" w:hAnsi="Calibri" w:cs="Calibri"/>
                        <w:noProof/>
                        <w:color w:val="000000"/>
                      </w:rPr>
                    </w:pPr>
                    <w:r w:rsidRPr="00975C5C">
                      <w:rPr>
                        <w:rFonts w:ascii="Calibri" w:eastAsia="Calibri" w:hAnsi="Calibri" w:cs="Calibri"/>
                        <w:noProof/>
                        <w:color w:val="000000"/>
                      </w:rPr>
                      <w:t>Classification: Protected A</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260949886"/>
      <w:docPartObj>
        <w:docPartGallery w:val="Page Numbers (Bottom of Page)"/>
        <w:docPartUnique/>
      </w:docPartObj>
    </w:sdtPr>
    <w:sdtEndPr>
      <w:rPr>
        <w:noProof/>
      </w:rPr>
    </w:sdtEndPr>
    <w:sdtContent>
      <w:p w14:paraId="63691EDB" w14:textId="69EF8A2A" w:rsidR="001C25D9" w:rsidRDefault="001C25D9">
        <w:pPr>
          <w:pStyle w:val="Footer"/>
          <w:jc w:val="right"/>
        </w:pPr>
        <w:r>
          <w:fldChar w:fldCharType="begin"/>
        </w:r>
        <w:r>
          <w:instrText xml:space="preserve"> PAGE   \* MERGEFORMAT </w:instrText>
        </w:r>
        <w:r>
          <w:fldChar w:fldCharType="separate"/>
        </w:r>
        <w:r>
          <w:rPr>
            <w:noProof/>
          </w:rPr>
          <w:t>2</w:t>
        </w:r>
        <w:r>
          <w:rPr>
            <w:noProof/>
          </w:rPr>
          <w:fldChar w:fldCharType="end"/>
        </w:r>
      </w:p>
    </w:sdtContent>
  </w:sdt>
  <w:p w14:paraId="425C03E4" w14:textId="2C20E89A" w:rsidR="00975C5C" w:rsidRDefault="00975C5C">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570E35" w14:textId="7DCE2370" w:rsidR="00975C5C" w:rsidRDefault="00FF30A7">
    <w:pPr>
      <w:pStyle w:val="Footer"/>
    </w:pPr>
    <w:r>
      <w:rPr>
        <w:noProof/>
      </w:rPr>
      <mc:AlternateContent>
        <mc:Choice Requires="wps">
          <w:drawing>
            <wp:anchor distT="0" distB="0" distL="0" distR="0" simplePos="0" relativeHeight="251658245" behindDoc="0" locked="0" layoutInCell="1" allowOverlap="1" wp14:anchorId="18292449" wp14:editId="07A6F2B6">
              <wp:simplePos x="635" y="635"/>
              <wp:positionH relativeFrom="page">
                <wp:align>left</wp:align>
              </wp:positionH>
              <wp:positionV relativeFrom="page">
                <wp:align>bottom</wp:align>
              </wp:positionV>
              <wp:extent cx="1739900" cy="371475"/>
              <wp:effectExtent l="0" t="0" r="12700" b="0"/>
              <wp:wrapNone/>
              <wp:docPr id="1016211648" name="Text Box 1" descr="Classification: Protected A">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739900" cy="371475"/>
                      </a:xfrm>
                      <a:prstGeom prst="rect">
                        <a:avLst/>
                      </a:prstGeom>
                      <a:noFill/>
                      <a:ln>
                        <a:noFill/>
                      </a:ln>
                    </wps:spPr>
                    <wps:txbx>
                      <w:txbxContent>
                        <w:p w14:paraId="20BA792F" w14:textId="2CC7CA41" w:rsidR="00FF30A7" w:rsidRPr="00E53BEA" w:rsidRDefault="00FF30A7" w:rsidP="00E53BEA">
                          <w:pPr>
                            <w:spacing w:after="0"/>
                            <w:rPr>
                              <w:rFonts w:ascii="Calibri" w:eastAsia="Calibri" w:hAnsi="Calibri" w:cs="Calibri"/>
                              <w:noProof/>
                              <w:color w:val="000000"/>
                            </w:rPr>
                          </w:pPr>
                          <w:r w:rsidRPr="00E53BEA">
                            <w:rPr>
                              <w:rFonts w:ascii="Calibri" w:eastAsia="Calibri" w:hAnsi="Calibri" w:cs="Calibri"/>
                              <w:noProof/>
                              <w:color w:val="000000"/>
                            </w:rPr>
                            <w:t>Classification: Protected A</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18292449" id="_x0000_t202" coordsize="21600,21600" o:spt="202" path="m,l,21600r21600,l21600,xe">
              <v:stroke joinstyle="miter"/>
              <v:path gradientshapeok="t" o:connecttype="rect"/>
            </v:shapetype>
            <v:shape id="Text Box 1" o:spid="_x0000_s1029" type="#_x0000_t202" alt="Classification: Protected A" style="position:absolute;margin-left:0;margin-top:0;width:137pt;height:29.25pt;z-index:251658245;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WuwaEwIAACIEAAAOAAAAZHJzL2Uyb0RvYy54bWysU99v2jAQfp+0/8Hy+0igZZSIULFWTJNQ&#10;W4lOfTaOTSLZPss2JOyv39khsHV7mvbiXO7O9+P7Pi/uO63IUTjfgCnpeJRTIgyHqjH7kn5/XX+6&#10;o8QHZiqmwIiSnoSn98uPHxatLcQEalCVcASLGF+0tqR1CLbIMs9roZkfgRUGgxKcZgF/3T6rHGux&#10;ulbZJM8/Zy24yjrgwnv0PvZBukz1pRQ8PEvpRSCqpDhbSKdL5y6e2XLBir1jtm74eQz2D1No1hhs&#10;ein1yAIjB9f8UUo33IEHGUYcdAZSNlykHXCbcf5um23NrEi7IDjeXmDy/68sfzpu7YsjofsCHRIY&#10;AWmtLzw64z6ddDp+cVKCcYTwdIFNdIHweGl2M5/nGOIYu5mNb2fTWCa73rbOh68CNIlGSR3SktBi&#10;x40PfeqQEpsZWDdKJWqU+c2BNaMnu44YrdDtOtJUJZ0M4++gOuFWDnrCveXrBltvmA8vzCHDOC2q&#10;NjzjIRW0JYWzRUkN7sff/DEfgccoJS0qpqQGJU2J+maQkMn0No8YhPSHhhuMXTLG83wa4+agHwDF&#10;OMZ3YXkyY3JQgykd6DcU9Sp2wxAzHHuWdDeYD6HXLz4KLlarlIRisixszNbyWDpiFgF97d6Ys2fU&#10;A/L1BIOmWPEO/D433vR2dQhIQWIm4tujeYYdhZi4PT+aqPRf/1PW9WkvfwIAAP//AwBQSwMEFAAG&#10;AAgAAAAhAHo2V73aAAAABAEAAA8AAABkcnMvZG93bnJldi54bWxMj81OwzAQhO9IfQdrkbhRh4im&#10;VYhTVeVHXEmR4OjE2zhqvA6x24a3Z+FSLiONZjXzbbGeXC9OOIbOk4K7eQICqfGmo1bB++75dgUi&#10;RE1G955QwTcGWJezq0Lnxp/pDU9VbAWXUMi1AhvjkEsZGotOh7kfkDjb+9HpyHZspRn1mctdL9Mk&#10;yaTTHfGC1QNuLTaH6ugUZI8vGzt8ZJ9f+zS8htofYuWflLq5njYPICJO8XIMv/iMDiUz1f5IJohe&#10;AT8S/5SzdHnPtlawWC1AloX8D1/+AAAA//8DAFBLAQItABQABgAIAAAAIQC2gziS/gAAAOEBAAAT&#10;AAAAAAAAAAAAAAAAAAAAAABbQ29udGVudF9UeXBlc10ueG1sUEsBAi0AFAAGAAgAAAAhADj9If/W&#10;AAAAlAEAAAsAAAAAAAAAAAAAAAAALwEAAF9yZWxzLy5yZWxzUEsBAi0AFAAGAAgAAAAhAPRa7BoT&#10;AgAAIgQAAA4AAAAAAAAAAAAAAAAALgIAAGRycy9lMm9Eb2MueG1sUEsBAi0AFAAGAAgAAAAhAHo2&#10;V73aAAAABAEAAA8AAAAAAAAAAAAAAAAAbQQAAGRycy9kb3ducmV2LnhtbFBLBQYAAAAABAAEAPMA&#10;AAB0BQAAAAA=&#10;" filled="f" stroked="f">
              <v:textbox style="mso-fit-shape-to-text:t" inset="20pt,0,0,15pt">
                <w:txbxContent>
                  <w:p w14:paraId="20BA792F" w14:textId="2CC7CA41" w:rsidR="00FF30A7" w:rsidRPr="00E53BEA" w:rsidRDefault="00FF30A7" w:rsidP="00E53BEA">
                    <w:pPr>
                      <w:spacing w:after="0"/>
                      <w:rPr>
                        <w:rFonts w:ascii="Calibri" w:eastAsia="Calibri" w:hAnsi="Calibri" w:cs="Calibri"/>
                        <w:noProof/>
                        <w:color w:val="000000"/>
                      </w:rPr>
                    </w:pPr>
                    <w:r w:rsidRPr="00E53BEA">
                      <w:rPr>
                        <w:rFonts w:ascii="Calibri" w:eastAsia="Calibri" w:hAnsi="Calibri" w:cs="Calibri"/>
                        <w:noProof/>
                        <w:color w:val="000000"/>
                      </w:rPr>
                      <w:t>Classification: Protected A</w:t>
                    </w:r>
                  </w:p>
                </w:txbxContent>
              </v:textbox>
              <w10:wrap anchorx="page" anchory="page"/>
            </v:shape>
          </w:pict>
        </mc:Fallback>
      </mc:AlternateContent>
    </w:r>
    <w:r w:rsidR="00975C5C">
      <w:rPr>
        <w:noProof/>
      </w:rPr>
      <mc:AlternateContent>
        <mc:Choice Requires="wps">
          <w:drawing>
            <wp:anchor distT="0" distB="0" distL="0" distR="0" simplePos="0" relativeHeight="251658240" behindDoc="0" locked="0" layoutInCell="1" allowOverlap="1" wp14:anchorId="68327493" wp14:editId="6A07F4F9">
              <wp:simplePos x="635" y="635"/>
              <wp:positionH relativeFrom="page">
                <wp:align>left</wp:align>
              </wp:positionH>
              <wp:positionV relativeFrom="page">
                <wp:align>bottom</wp:align>
              </wp:positionV>
              <wp:extent cx="443865" cy="443865"/>
              <wp:effectExtent l="0" t="0" r="6350" b="0"/>
              <wp:wrapNone/>
              <wp:docPr id="1615269073" name="Text Box 1" descr="Classification: Protected A">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79FC8C95" w14:textId="68AA2ADC" w:rsidR="00975C5C" w:rsidRPr="00975C5C" w:rsidRDefault="00975C5C" w:rsidP="00975C5C">
                          <w:pPr>
                            <w:spacing w:after="0"/>
                            <w:rPr>
                              <w:rFonts w:ascii="Calibri" w:eastAsia="Calibri" w:hAnsi="Calibri" w:cs="Calibri"/>
                              <w:noProof/>
                              <w:color w:val="000000"/>
                            </w:rPr>
                          </w:pPr>
                          <w:r w:rsidRPr="00975C5C">
                            <w:rPr>
                              <w:rFonts w:ascii="Calibri" w:eastAsia="Calibri" w:hAnsi="Calibri" w:cs="Calibri"/>
                              <w:noProof/>
                              <w:color w:val="000000"/>
                            </w:rPr>
                            <w:t>Classification: Protected A</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 w14:anchorId="68327493" id="_x0000_s1030" type="#_x0000_t202" alt="Classification: Protected A" style="position:absolute;margin-left:0;margin-top:0;width:34.95pt;height:34.95pt;z-index:251658240;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L1J3EAIAACEEAAAOAAAAZHJzL2Uyb0RvYy54bWysU01v2zAMvQ/YfxB0X+ykSdEZcYqsRYYB&#10;QVsgHXpWZCk2IImCpMTOfv0o2U62bqdhF/mJpPnx+LS877QiJ+F8A6ak00lOiTAcqsYcSvr9dfPp&#10;jhIfmKmYAiNKehae3q8+fli2thAzqEFVwhFMYnzR2pLWIdgiyzyvhWZ+AlYYdEpwmgW8ukNWOdZi&#10;dq2yWZ7fZi24yjrgwnu0PvZOukr5pRQ8PEvpRSCqpNhbSKdL5z6e2WrJioNjtm740Ab7hy40awwW&#10;vaR6ZIGRo2v+SKUb7sCDDBMOOgMpGy7SDDjNNH83za5mVqRZkBxvLzT5/5eWP5129sWR0H2BDhcY&#10;CWmtLzwa4zyddDp+sVOCfqTwfKFNdIFwNM7nN3e3C0o4ugaMWbLrz9b58FWAJhGU1OFWElnstPWh&#10;Dx1DYi0Dm0aptBllfjNgzmjJrh1GFLp9R5qqpDdj93uozjiUg37f3vJNg6W3zIcX5nDBOAeKNjzj&#10;IRW0JYUBUVKD+/E3e4xH3tFLSYuCKalBRVOivhncx2wxz/MosHRD4EawT2D6OV9EvznqB0AtTvFZ&#10;WJ5gDA5qhNKBfkNNr2M1dDHDsWZJ9yN8CL188U1wsV6nINSSZWFrdpbH1JGzSOhr98acHVgPuK4n&#10;GCXFinfk97HxT2/Xx4ArSJuJ/PZsDrSjDtNuhzcThf7rPUVdX/bqJwAAAP//AwBQSwMEFAAGAAgA&#10;AAAhANhtPP7XAAAAAwEAAA8AAABkcnMvZG93bnJldi54bWxMj09PwzAMxe9IfIfISNxYyg4VK02n&#10;iX/iSpkER7fxmmqNU+psK9+eAAe4+Ml61ns/l+vZD+pIk/SBDVwvMlDEbbA9dwa2r49XN6AkIlsc&#10;ApOBTxJYV+dnJRY2nPiFjnXsVAphKdCAi3EstJbWkUdZhJE4ebsweYxpnTptJzylcD/oZZbl2mPP&#10;qcHhSHeO2n198Aby+6eNG9/y94/dUp6lCftYhwdjLi/mzS2oSHP8O4Zv/IQOVWJqwoGtqMFAeiT+&#10;zOTlqxWo5ld1Ver/7NUXAAAA//8DAFBLAQItABQABgAIAAAAIQC2gziS/gAAAOEBAAATAAAAAAAA&#10;AAAAAAAAAAAAAABbQ29udGVudF9UeXBlc10ueG1sUEsBAi0AFAAGAAgAAAAhADj9If/WAAAAlAEA&#10;AAsAAAAAAAAAAAAAAAAALwEAAF9yZWxzLy5yZWxzUEsBAi0AFAAGAAgAAAAhANYvUncQAgAAIQQA&#10;AA4AAAAAAAAAAAAAAAAALgIAAGRycy9lMm9Eb2MueG1sUEsBAi0AFAAGAAgAAAAhANhtPP7XAAAA&#10;AwEAAA8AAAAAAAAAAAAAAAAAagQAAGRycy9kb3ducmV2LnhtbFBLBQYAAAAABAAEAPMAAABuBQAA&#10;AAA=&#10;" filled="f" stroked="f">
              <v:textbox style="mso-fit-shape-to-text:t" inset="20pt,0,0,15pt">
                <w:txbxContent>
                  <w:p w14:paraId="79FC8C95" w14:textId="68AA2ADC" w:rsidR="00975C5C" w:rsidRPr="00975C5C" w:rsidRDefault="00975C5C" w:rsidP="00975C5C">
                    <w:pPr>
                      <w:spacing w:after="0"/>
                      <w:rPr>
                        <w:rFonts w:ascii="Calibri" w:eastAsia="Calibri" w:hAnsi="Calibri" w:cs="Calibri"/>
                        <w:noProof/>
                        <w:color w:val="000000"/>
                      </w:rPr>
                    </w:pPr>
                    <w:r w:rsidRPr="00975C5C">
                      <w:rPr>
                        <w:rFonts w:ascii="Calibri" w:eastAsia="Calibri" w:hAnsi="Calibri" w:cs="Calibri"/>
                        <w:noProof/>
                        <w:color w:val="000000"/>
                      </w:rPr>
                      <w:t>Classification: Protected A</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A44DAD8" w14:textId="77777777" w:rsidR="00C123F2" w:rsidRDefault="00C123F2" w:rsidP="00D212EA">
      <w:pPr>
        <w:spacing w:after="0" w:line="240" w:lineRule="auto"/>
      </w:pPr>
      <w:r>
        <w:separator/>
      </w:r>
    </w:p>
  </w:footnote>
  <w:footnote w:type="continuationSeparator" w:id="0">
    <w:p w14:paraId="68E04C83" w14:textId="77777777" w:rsidR="00C123F2" w:rsidRDefault="00C123F2" w:rsidP="00D212EA">
      <w:pPr>
        <w:spacing w:after="0" w:line="240" w:lineRule="auto"/>
      </w:pPr>
      <w:r>
        <w:continuationSeparator/>
      </w:r>
    </w:p>
  </w:footnote>
  <w:footnote w:type="continuationNotice" w:id="1">
    <w:p w14:paraId="6E69115A" w14:textId="77777777" w:rsidR="00C123F2" w:rsidRDefault="00C123F2">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BACD67" w14:textId="77777777" w:rsidR="00635795" w:rsidRDefault="00635795">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870308" w14:textId="61AEB3C9" w:rsidR="00283524" w:rsidRDefault="00635795">
    <w:pPr>
      <w:pStyle w:val="Header"/>
    </w:pPr>
    <w:r>
      <w:t>Final draft</w:t>
    </w:r>
    <w:r w:rsidR="00283524">
      <w:t xml:space="preserve"> – </w:t>
    </w:r>
    <w:r>
      <w:t xml:space="preserve">May </w:t>
    </w:r>
    <w:r w:rsidR="00283524">
      <w:t>2024</w:t>
    </w:r>
  </w:p>
  <w:p w14:paraId="2A3F9B78" w14:textId="43663FCD" w:rsidR="00283524" w:rsidRDefault="00283524">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102207" w14:textId="77777777" w:rsidR="00635795" w:rsidRDefault="00635795">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865117"/>
    <w:multiLevelType w:val="hybridMultilevel"/>
    <w:tmpl w:val="8DA80EC4"/>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09C08CE"/>
    <w:multiLevelType w:val="hybridMultilevel"/>
    <w:tmpl w:val="E0606164"/>
    <w:lvl w:ilvl="0" w:tplc="04090009">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01B706BF"/>
    <w:multiLevelType w:val="hybridMultilevel"/>
    <w:tmpl w:val="AD007908"/>
    <w:lvl w:ilvl="0" w:tplc="04090009">
      <w:start w:val="1"/>
      <w:numFmt w:val="bullet"/>
      <w:lvlText w:val=""/>
      <w:lvlJc w:val="left"/>
      <w:pPr>
        <w:ind w:left="720" w:hanging="360"/>
      </w:pPr>
      <w:rPr>
        <w:rFonts w:ascii="Wingdings" w:hAnsi="Wingding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 w15:restartNumberingAfterBreak="0">
    <w:nsid w:val="027208FC"/>
    <w:multiLevelType w:val="hybridMultilevel"/>
    <w:tmpl w:val="A45E248A"/>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4" w15:restartNumberingAfterBreak="0">
    <w:nsid w:val="03685700"/>
    <w:multiLevelType w:val="hybridMultilevel"/>
    <w:tmpl w:val="C82E0610"/>
    <w:lvl w:ilvl="0" w:tplc="04090009">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066D376C"/>
    <w:multiLevelType w:val="hybridMultilevel"/>
    <w:tmpl w:val="66983A14"/>
    <w:lvl w:ilvl="0" w:tplc="04090009">
      <w:start w:val="1"/>
      <w:numFmt w:val="bullet"/>
      <w:lvlText w:val=""/>
      <w:lvlJc w:val="left"/>
      <w:pPr>
        <w:ind w:left="770" w:hanging="360"/>
      </w:pPr>
      <w:rPr>
        <w:rFonts w:ascii="Wingdings" w:hAnsi="Wingdings" w:hint="default"/>
      </w:rPr>
    </w:lvl>
    <w:lvl w:ilvl="1" w:tplc="04090003" w:tentative="1">
      <w:start w:val="1"/>
      <w:numFmt w:val="bullet"/>
      <w:lvlText w:val="o"/>
      <w:lvlJc w:val="left"/>
      <w:pPr>
        <w:ind w:left="1490" w:hanging="360"/>
      </w:pPr>
      <w:rPr>
        <w:rFonts w:ascii="Courier New" w:hAnsi="Courier New" w:cs="Courier New" w:hint="default"/>
      </w:rPr>
    </w:lvl>
    <w:lvl w:ilvl="2" w:tplc="04090005" w:tentative="1">
      <w:start w:val="1"/>
      <w:numFmt w:val="bullet"/>
      <w:lvlText w:val=""/>
      <w:lvlJc w:val="left"/>
      <w:pPr>
        <w:ind w:left="2210" w:hanging="360"/>
      </w:pPr>
      <w:rPr>
        <w:rFonts w:ascii="Wingdings" w:hAnsi="Wingdings" w:hint="default"/>
      </w:rPr>
    </w:lvl>
    <w:lvl w:ilvl="3" w:tplc="04090001" w:tentative="1">
      <w:start w:val="1"/>
      <w:numFmt w:val="bullet"/>
      <w:lvlText w:val=""/>
      <w:lvlJc w:val="left"/>
      <w:pPr>
        <w:ind w:left="2930" w:hanging="360"/>
      </w:pPr>
      <w:rPr>
        <w:rFonts w:ascii="Symbol" w:hAnsi="Symbol" w:hint="default"/>
      </w:rPr>
    </w:lvl>
    <w:lvl w:ilvl="4" w:tplc="04090003" w:tentative="1">
      <w:start w:val="1"/>
      <w:numFmt w:val="bullet"/>
      <w:lvlText w:val="o"/>
      <w:lvlJc w:val="left"/>
      <w:pPr>
        <w:ind w:left="3650" w:hanging="360"/>
      </w:pPr>
      <w:rPr>
        <w:rFonts w:ascii="Courier New" w:hAnsi="Courier New" w:cs="Courier New" w:hint="default"/>
      </w:rPr>
    </w:lvl>
    <w:lvl w:ilvl="5" w:tplc="04090005" w:tentative="1">
      <w:start w:val="1"/>
      <w:numFmt w:val="bullet"/>
      <w:lvlText w:val=""/>
      <w:lvlJc w:val="left"/>
      <w:pPr>
        <w:ind w:left="4370" w:hanging="360"/>
      </w:pPr>
      <w:rPr>
        <w:rFonts w:ascii="Wingdings" w:hAnsi="Wingdings" w:hint="default"/>
      </w:rPr>
    </w:lvl>
    <w:lvl w:ilvl="6" w:tplc="04090001" w:tentative="1">
      <w:start w:val="1"/>
      <w:numFmt w:val="bullet"/>
      <w:lvlText w:val=""/>
      <w:lvlJc w:val="left"/>
      <w:pPr>
        <w:ind w:left="5090" w:hanging="360"/>
      </w:pPr>
      <w:rPr>
        <w:rFonts w:ascii="Symbol" w:hAnsi="Symbol" w:hint="default"/>
      </w:rPr>
    </w:lvl>
    <w:lvl w:ilvl="7" w:tplc="04090003" w:tentative="1">
      <w:start w:val="1"/>
      <w:numFmt w:val="bullet"/>
      <w:lvlText w:val="o"/>
      <w:lvlJc w:val="left"/>
      <w:pPr>
        <w:ind w:left="5810" w:hanging="360"/>
      </w:pPr>
      <w:rPr>
        <w:rFonts w:ascii="Courier New" w:hAnsi="Courier New" w:cs="Courier New" w:hint="default"/>
      </w:rPr>
    </w:lvl>
    <w:lvl w:ilvl="8" w:tplc="04090005" w:tentative="1">
      <w:start w:val="1"/>
      <w:numFmt w:val="bullet"/>
      <w:lvlText w:val=""/>
      <w:lvlJc w:val="left"/>
      <w:pPr>
        <w:ind w:left="6530" w:hanging="360"/>
      </w:pPr>
      <w:rPr>
        <w:rFonts w:ascii="Wingdings" w:hAnsi="Wingdings" w:hint="default"/>
      </w:rPr>
    </w:lvl>
  </w:abstractNum>
  <w:abstractNum w:abstractNumId="6" w15:restartNumberingAfterBreak="0">
    <w:nsid w:val="06E479C2"/>
    <w:multiLevelType w:val="multilevel"/>
    <w:tmpl w:val="B22AA1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07417E71"/>
    <w:multiLevelType w:val="hybridMultilevel"/>
    <w:tmpl w:val="BA0288B2"/>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8" w15:restartNumberingAfterBreak="0">
    <w:nsid w:val="0B4750DE"/>
    <w:multiLevelType w:val="multilevel"/>
    <w:tmpl w:val="44B2CF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0ED65700"/>
    <w:multiLevelType w:val="hybridMultilevel"/>
    <w:tmpl w:val="77A09A8C"/>
    <w:lvl w:ilvl="0" w:tplc="04090009">
      <w:start w:val="1"/>
      <w:numFmt w:val="bullet"/>
      <w:lvlText w:val=""/>
      <w:lvlJc w:val="left"/>
      <w:pPr>
        <w:ind w:left="720" w:hanging="360"/>
      </w:pPr>
      <w:rPr>
        <w:rFonts w:ascii="Wingdings" w:hAnsi="Wingding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0" w15:restartNumberingAfterBreak="0">
    <w:nsid w:val="0F36469F"/>
    <w:multiLevelType w:val="hybridMultilevel"/>
    <w:tmpl w:val="E5464EBC"/>
    <w:lvl w:ilvl="0" w:tplc="04090009">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14BB08CA"/>
    <w:multiLevelType w:val="multilevel"/>
    <w:tmpl w:val="B85061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1C21656F"/>
    <w:multiLevelType w:val="multilevel"/>
    <w:tmpl w:val="54E8AF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1CE94C2E"/>
    <w:multiLevelType w:val="multilevel"/>
    <w:tmpl w:val="86CCB5FA"/>
    <w:lvl w:ilvl="0">
      <w:start w:val="1"/>
      <w:numFmt w:val="bullet"/>
      <w:lvlText w:val=""/>
      <w:lvlJc w:val="left"/>
      <w:pPr>
        <w:tabs>
          <w:tab w:val="num" w:pos="2160"/>
        </w:tabs>
        <w:ind w:left="2160" w:hanging="360"/>
      </w:pPr>
      <w:rPr>
        <w:rFonts w:ascii="Symbol" w:hAnsi="Symbol" w:hint="default"/>
        <w:sz w:val="20"/>
      </w:rPr>
    </w:lvl>
    <w:lvl w:ilvl="1" w:tentative="1">
      <w:start w:val="1"/>
      <w:numFmt w:val="bullet"/>
      <w:lvlText w:val="o"/>
      <w:lvlJc w:val="left"/>
      <w:pPr>
        <w:tabs>
          <w:tab w:val="num" w:pos="2880"/>
        </w:tabs>
        <w:ind w:left="2880" w:hanging="360"/>
      </w:pPr>
      <w:rPr>
        <w:rFonts w:ascii="Courier New" w:hAnsi="Courier New" w:hint="default"/>
        <w:sz w:val="20"/>
      </w:rPr>
    </w:lvl>
    <w:lvl w:ilvl="2" w:tentative="1">
      <w:start w:val="1"/>
      <w:numFmt w:val="bullet"/>
      <w:lvlText w:val=""/>
      <w:lvlJc w:val="left"/>
      <w:pPr>
        <w:tabs>
          <w:tab w:val="num" w:pos="3600"/>
        </w:tabs>
        <w:ind w:left="3600" w:hanging="360"/>
      </w:pPr>
      <w:rPr>
        <w:rFonts w:ascii="Wingdings" w:hAnsi="Wingdings" w:hint="default"/>
        <w:sz w:val="20"/>
      </w:rPr>
    </w:lvl>
    <w:lvl w:ilvl="3" w:tentative="1">
      <w:start w:val="1"/>
      <w:numFmt w:val="bullet"/>
      <w:lvlText w:val=""/>
      <w:lvlJc w:val="left"/>
      <w:pPr>
        <w:tabs>
          <w:tab w:val="num" w:pos="4320"/>
        </w:tabs>
        <w:ind w:left="4320" w:hanging="360"/>
      </w:pPr>
      <w:rPr>
        <w:rFonts w:ascii="Wingdings" w:hAnsi="Wingdings" w:hint="default"/>
        <w:sz w:val="20"/>
      </w:rPr>
    </w:lvl>
    <w:lvl w:ilvl="4" w:tentative="1">
      <w:start w:val="1"/>
      <w:numFmt w:val="bullet"/>
      <w:lvlText w:val=""/>
      <w:lvlJc w:val="left"/>
      <w:pPr>
        <w:tabs>
          <w:tab w:val="num" w:pos="5040"/>
        </w:tabs>
        <w:ind w:left="5040" w:hanging="360"/>
      </w:pPr>
      <w:rPr>
        <w:rFonts w:ascii="Wingdings" w:hAnsi="Wingdings" w:hint="default"/>
        <w:sz w:val="20"/>
      </w:rPr>
    </w:lvl>
    <w:lvl w:ilvl="5" w:tentative="1">
      <w:start w:val="1"/>
      <w:numFmt w:val="bullet"/>
      <w:lvlText w:val=""/>
      <w:lvlJc w:val="left"/>
      <w:pPr>
        <w:tabs>
          <w:tab w:val="num" w:pos="5760"/>
        </w:tabs>
        <w:ind w:left="5760" w:hanging="360"/>
      </w:pPr>
      <w:rPr>
        <w:rFonts w:ascii="Wingdings" w:hAnsi="Wingdings" w:hint="default"/>
        <w:sz w:val="20"/>
      </w:rPr>
    </w:lvl>
    <w:lvl w:ilvl="6" w:tentative="1">
      <w:start w:val="1"/>
      <w:numFmt w:val="bullet"/>
      <w:lvlText w:val=""/>
      <w:lvlJc w:val="left"/>
      <w:pPr>
        <w:tabs>
          <w:tab w:val="num" w:pos="6480"/>
        </w:tabs>
        <w:ind w:left="6480" w:hanging="360"/>
      </w:pPr>
      <w:rPr>
        <w:rFonts w:ascii="Wingdings" w:hAnsi="Wingdings" w:hint="default"/>
        <w:sz w:val="20"/>
      </w:rPr>
    </w:lvl>
    <w:lvl w:ilvl="7" w:tentative="1">
      <w:start w:val="1"/>
      <w:numFmt w:val="bullet"/>
      <w:lvlText w:val=""/>
      <w:lvlJc w:val="left"/>
      <w:pPr>
        <w:tabs>
          <w:tab w:val="num" w:pos="7200"/>
        </w:tabs>
        <w:ind w:left="7200" w:hanging="360"/>
      </w:pPr>
      <w:rPr>
        <w:rFonts w:ascii="Wingdings" w:hAnsi="Wingdings" w:hint="default"/>
        <w:sz w:val="20"/>
      </w:rPr>
    </w:lvl>
    <w:lvl w:ilvl="8" w:tentative="1">
      <w:start w:val="1"/>
      <w:numFmt w:val="bullet"/>
      <w:lvlText w:val=""/>
      <w:lvlJc w:val="left"/>
      <w:pPr>
        <w:tabs>
          <w:tab w:val="num" w:pos="7920"/>
        </w:tabs>
        <w:ind w:left="7920" w:hanging="360"/>
      </w:pPr>
      <w:rPr>
        <w:rFonts w:ascii="Wingdings" w:hAnsi="Wingdings" w:hint="default"/>
        <w:sz w:val="20"/>
      </w:rPr>
    </w:lvl>
  </w:abstractNum>
  <w:abstractNum w:abstractNumId="14" w15:restartNumberingAfterBreak="0">
    <w:nsid w:val="1F8E3B19"/>
    <w:multiLevelType w:val="multilevel"/>
    <w:tmpl w:val="F46C75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2137019A"/>
    <w:multiLevelType w:val="hybridMultilevel"/>
    <w:tmpl w:val="3FBEDC4A"/>
    <w:lvl w:ilvl="0" w:tplc="0409000B">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24B60998"/>
    <w:multiLevelType w:val="multilevel"/>
    <w:tmpl w:val="5F7A31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15:restartNumberingAfterBreak="0">
    <w:nsid w:val="26874AEB"/>
    <w:multiLevelType w:val="hybridMultilevel"/>
    <w:tmpl w:val="B5F2AB16"/>
    <w:lvl w:ilvl="0" w:tplc="F6EEA0AE">
      <w:start w:val="1"/>
      <w:numFmt w:val="bullet"/>
      <w:lvlText w:val=""/>
      <w:lvlJc w:val="left"/>
      <w:pPr>
        <w:ind w:left="720" w:hanging="360"/>
      </w:pPr>
      <w:rPr>
        <w:rFonts w:ascii="Symbol" w:hAnsi="Symbol"/>
      </w:rPr>
    </w:lvl>
    <w:lvl w:ilvl="1" w:tplc="DDEC26D8">
      <w:start w:val="1"/>
      <w:numFmt w:val="bullet"/>
      <w:lvlText w:val=""/>
      <w:lvlJc w:val="left"/>
      <w:pPr>
        <w:ind w:left="720" w:hanging="360"/>
      </w:pPr>
      <w:rPr>
        <w:rFonts w:ascii="Symbol" w:hAnsi="Symbol"/>
      </w:rPr>
    </w:lvl>
    <w:lvl w:ilvl="2" w:tplc="AEA80644">
      <w:start w:val="1"/>
      <w:numFmt w:val="bullet"/>
      <w:lvlText w:val=""/>
      <w:lvlJc w:val="left"/>
      <w:pPr>
        <w:ind w:left="720" w:hanging="360"/>
      </w:pPr>
      <w:rPr>
        <w:rFonts w:ascii="Symbol" w:hAnsi="Symbol"/>
      </w:rPr>
    </w:lvl>
    <w:lvl w:ilvl="3" w:tplc="C9B0174A">
      <w:start w:val="1"/>
      <w:numFmt w:val="bullet"/>
      <w:lvlText w:val=""/>
      <w:lvlJc w:val="left"/>
      <w:pPr>
        <w:ind w:left="720" w:hanging="360"/>
      </w:pPr>
      <w:rPr>
        <w:rFonts w:ascii="Symbol" w:hAnsi="Symbol"/>
      </w:rPr>
    </w:lvl>
    <w:lvl w:ilvl="4" w:tplc="BF6AE0F4">
      <w:start w:val="1"/>
      <w:numFmt w:val="bullet"/>
      <w:lvlText w:val=""/>
      <w:lvlJc w:val="left"/>
      <w:pPr>
        <w:ind w:left="720" w:hanging="360"/>
      </w:pPr>
      <w:rPr>
        <w:rFonts w:ascii="Symbol" w:hAnsi="Symbol"/>
      </w:rPr>
    </w:lvl>
    <w:lvl w:ilvl="5" w:tplc="82A6AB3E">
      <w:start w:val="1"/>
      <w:numFmt w:val="bullet"/>
      <w:lvlText w:val=""/>
      <w:lvlJc w:val="left"/>
      <w:pPr>
        <w:ind w:left="720" w:hanging="360"/>
      </w:pPr>
      <w:rPr>
        <w:rFonts w:ascii="Symbol" w:hAnsi="Symbol"/>
      </w:rPr>
    </w:lvl>
    <w:lvl w:ilvl="6" w:tplc="DFB81A76">
      <w:start w:val="1"/>
      <w:numFmt w:val="bullet"/>
      <w:lvlText w:val=""/>
      <w:lvlJc w:val="left"/>
      <w:pPr>
        <w:ind w:left="720" w:hanging="360"/>
      </w:pPr>
      <w:rPr>
        <w:rFonts w:ascii="Symbol" w:hAnsi="Symbol"/>
      </w:rPr>
    </w:lvl>
    <w:lvl w:ilvl="7" w:tplc="761CB268">
      <w:start w:val="1"/>
      <w:numFmt w:val="bullet"/>
      <w:lvlText w:val=""/>
      <w:lvlJc w:val="left"/>
      <w:pPr>
        <w:ind w:left="720" w:hanging="360"/>
      </w:pPr>
      <w:rPr>
        <w:rFonts w:ascii="Symbol" w:hAnsi="Symbol"/>
      </w:rPr>
    </w:lvl>
    <w:lvl w:ilvl="8" w:tplc="F19ECCCC">
      <w:start w:val="1"/>
      <w:numFmt w:val="bullet"/>
      <w:lvlText w:val=""/>
      <w:lvlJc w:val="left"/>
      <w:pPr>
        <w:ind w:left="720" w:hanging="360"/>
      </w:pPr>
      <w:rPr>
        <w:rFonts w:ascii="Symbol" w:hAnsi="Symbol"/>
      </w:rPr>
    </w:lvl>
  </w:abstractNum>
  <w:abstractNum w:abstractNumId="18" w15:restartNumberingAfterBreak="0">
    <w:nsid w:val="2DC2391B"/>
    <w:multiLevelType w:val="multilevel"/>
    <w:tmpl w:val="F6C6BD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359254D6"/>
    <w:multiLevelType w:val="hybridMultilevel"/>
    <w:tmpl w:val="D8165022"/>
    <w:lvl w:ilvl="0" w:tplc="04090009">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388804F8"/>
    <w:multiLevelType w:val="hybridMultilevel"/>
    <w:tmpl w:val="B226D820"/>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1" w15:restartNumberingAfterBreak="0">
    <w:nsid w:val="3B7540F7"/>
    <w:multiLevelType w:val="multilevel"/>
    <w:tmpl w:val="0A8AB2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3FA96D7A"/>
    <w:multiLevelType w:val="hybridMultilevel"/>
    <w:tmpl w:val="4FC0CE8A"/>
    <w:lvl w:ilvl="0" w:tplc="04090009">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4263198E"/>
    <w:multiLevelType w:val="hybridMultilevel"/>
    <w:tmpl w:val="37DE8E80"/>
    <w:lvl w:ilvl="0" w:tplc="04090009">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43DF024E"/>
    <w:multiLevelType w:val="hybridMultilevel"/>
    <w:tmpl w:val="2292A2E6"/>
    <w:lvl w:ilvl="0" w:tplc="04090009">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45B61B06"/>
    <w:multiLevelType w:val="hybridMultilevel"/>
    <w:tmpl w:val="FBD23D1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46B12BD6"/>
    <w:multiLevelType w:val="hybridMultilevel"/>
    <w:tmpl w:val="D4B48C1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4D7B26AB"/>
    <w:multiLevelType w:val="hybridMultilevel"/>
    <w:tmpl w:val="43E287DE"/>
    <w:lvl w:ilvl="0" w:tplc="E9FC1F9E">
      <w:start w:val="1"/>
      <w:numFmt w:val="bullet"/>
      <w:lvlText w:val=""/>
      <w:lvlJc w:val="left"/>
      <w:pPr>
        <w:ind w:left="720" w:hanging="360"/>
      </w:pPr>
      <w:rPr>
        <w:rFonts w:ascii="Symbol" w:hAnsi="Symbol"/>
      </w:rPr>
    </w:lvl>
    <w:lvl w:ilvl="1" w:tplc="6526F6BC">
      <w:start w:val="1"/>
      <w:numFmt w:val="bullet"/>
      <w:lvlText w:val=""/>
      <w:lvlJc w:val="left"/>
      <w:pPr>
        <w:ind w:left="720" w:hanging="360"/>
      </w:pPr>
      <w:rPr>
        <w:rFonts w:ascii="Symbol" w:hAnsi="Symbol"/>
      </w:rPr>
    </w:lvl>
    <w:lvl w:ilvl="2" w:tplc="0CC8B628">
      <w:start w:val="1"/>
      <w:numFmt w:val="bullet"/>
      <w:lvlText w:val=""/>
      <w:lvlJc w:val="left"/>
      <w:pPr>
        <w:ind w:left="720" w:hanging="360"/>
      </w:pPr>
      <w:rPr>
        <w:rFonts w:ascii="Symbol" w:hAnsi="Symbol"/>
      </w:rPr>
    </w:lvl>
    <w:lvl w:ilvl="3" w:tplc="CBE244D6">
      <w:start w:val="1"/>
      <w:numFmt w:val="bullet"/>
      <w:lvlText w:val=""/>
      <w:lvlJc w:val="left"/>
      <w:pPr>
        <w:ind w:left="720" w:hanging="360"/>
      </w:pPr>
      <w:rPr>
        <w:rFonts w:ascii="Symbol" w:hAnsi="Symbol"/>
      </w:rPr>
    </w:lvl>
    <w:lvl w:ilvl="4" w:tplc="342CFE52">
      <w:start w:val="1"/>
      <w:numFmt w:val="bullet"/>
      <w:lvlText w:val=""/>
      <w:lvlJc w:val="left"/>
      <w:pPr>
        <w:ind w:left="720" w:hanging="360"/>
      </w:pPr>
      <w:rPr>
        <w:rFonts w:ascii="Symbol" w:hAnsi="Symbol"/>
      </w:rPr>
    </w:lvl>
    <w:lvl w:ilvl="5" w:tplc="2D325C06">
      <w:start w:val="1"/>
      <w:numFmt w:val="bullet"/>
      <w:lvlText w:val=""/>
      <w:lvlJc w:val="left"/>
      <w:pPr>
        <w:ind w:left="720" w:hanging="360"/>
      </w:pPr>
      <w:rPr>
        <w:rFonts w:ascii="Symbol" w:hAnsi="Symbol"/>
      </w:rPr>
    </w:lvl>
    <w:lvl w:ilvl="6" w:tplc="B8A89C3C">
      <w:start w:val="1"/>
      <w:numFmt w:val="bullet"/>
      <w:lvlText w:val=""/>
      <w:lvlJc w:val="left"/>
      <w:pPr>
        <w:ind w:left="720" w:hanging="360"/>
      </w:pPr>
      <w:rPr>
        <w:rFonts w:ascii="Symbol" w:hAnsi="Symbol"/>
      </w:rPr>
    </w:lvl>
    <w:lvl w:ilvl="7" w:tplc="3B3A75D2">
      <w:start w:val="1"/>
      <w:numFmt w:val="bullet"/>
      <w:lvlText w:val=""/>
      <w:lvlJc w:val="left"/>
      <w:pPr>
        <w:ind w:left="720" w:hanging="360"/>
      </w:pPr>
      <w:rPr>
        <w:rFonts w:ascii="Symbol" w:hAnsi="Symbol"/>
      </w:rPr>
    </w:lvl>
    <w:lvl w:ilvl="8" w:tplc="73B69536">
      <w:start w:val="1"/>
      <w:numFmt w:val="bullet"/>
      <w:lvlText w:val=""/>
      <w:lvlJc w:val="left"/>
      <w:pPr>
        <w:ind w:left="720" w:hanging="360"/>
      </w:pPr>
      <w:rPr>
        <w:rFonts w:ascii="Symbol" w:hAnsi="Symbol"/>
      </w:rPr>
    </w:lvl>
  </w:abstractNum>
  <w:abstractNum w:abstractNumId="28" w15:restartNumberingAfterBreak="0">
    <w:nsid w:val="5CC40E04"/>
    <w:multiLevelType w:val="multilevel"/>
    <w:tmpl w:val="E7E625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9" w15:restartNumberingAfterBreak="0">
    <w:nsid w:val="5D2519BB"/>
    <w:multiLevelType w:val="hybridMultilevel"/>
    <w:tmpl w:val="C81A2B56"/>
    <w:lvl w:ilvl="0" w:tplc="0409000B">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65B3507F"/>
    <w:multiLevelType w:val="multilevel"/>
    <w:tmpl w:val="AAF652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1" w15:restartNumberingAfterBreak="0">
    <w:nsid w:val="6D0807D9"/>
    <w:multiLevelType w:val="hybridMultilevel"/>
    <w:tmpl w:val="946205A8"/>
    <w:lvl w:ilvl="0" w:tplc="04090009">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72531BE0"/>
    <w:multiLevelType w:val="hybridMultilevel"/>
    <w:tmpl w:val="06C40EB2"/>
    <w:lvl w:ilvl="0" w:tplc="04090009">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74AD72C0"/>
    <w:multiLevelType w:val="hybridMultilevel"/>
    <w:tmpl w:val="FB22C9CC"/>
    <w:lvl w:ilvl="0" w:tplc="04090009">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4" w15:restartNumberingAfterBreak="0">
    <w:nsid w:val="76E73C4D"/>
    <w:multiLevelType w:val="hybridMultilevel"/>
    <w:tmpl w:val="19FC4988"/>
    <w:lvl w:ilvl="0" w:tplc="04090009">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5" w15:restartNumberingAfterBreak="0">
    <w:nsid w:val="79FE51D1"/>
    <w:multiLevelType w:val="multilevel"/>
    <w:tmpl w:val="09AC77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6" w15:restartNumberingAfterBreak="0">
    <w:nsid w:val="7A445B52"/>
    <w:multiLevelType w:val="multilevel"/>
    <w:tmpl w:val="3B56E3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7" w15:restartNumberingAfterBreak="0">
    <w:nsid w:val="7AA6101C"/>
    <w:multiLevelType w:val="hybridMultilevel"/>
    <w:tmpl w:val="8CDC71A0"/>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8" w15:restartNumberingAfterBreak="0">
    <w:nsid w:val="7BCC07CB"/>
    <w:multiLevelType w:val="hybridMultilevel"/>
    <w:tmpl w:val="59AEED3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1809399434">
    <w:abstractNumId w:val="13"/>
  </w:num>
  <w:num w:numId="2" w16cid:durableId="473722577">
    <w:abstractNumId w:val="36"/>
  </w:num>
  <w:num w:numId="3" w16cid:durableId="1064060942">
    <w:abstractNumId w:val="6"/>
  </w:num>
  <w:num w:numId="4" w16cid:durableId="27225037">
    <w:abstractNumId w:val="8"/>
  </w:num>
  <w:num w:numId="5" w16cid:durableId="627855773">
    <w:abstractNumId w:val="28"/>
  </w:num>
  <w:num w:numId="6" w16cid:durableId="1877541811">
    <w:abstractNumId w:val="18"/>
  </w:num>
  <w:num w:numId="7" w16cid:durableId="1594052116">
    <w:abstractNumId w:val="15"/>
  </w:num>
  <w:num w:numId="8" w16cid:durableId="469715481">
    <w:abstractNumId w:val="29"/>
  </w:num>
  <w:num w:numId="9" w16cid:durableId="1865513244">
    <w:abstractNumId w:val="38"/>
  </w:num>
  <w:num w:numId="10" w16cid:durableId="1121190960">
    <w:abstractNumId w:val="21"/>
  </w:num>
  <w:num w:numId="11" w16cid:durableId="190413798">
    <w:abstractNumId w:val="16"/>
  </w:num>
  <w:num w:numId="12" w16cid:durableId="2009092783">
    <w:abstractNumId w:val="2"/>
  </w:num>
  <w:num w:numId="13" w16cid:durableId="607545280">
    <w:abstractNumId w:val="5"/>
  </w:num>
  <w:num w:numId="14" w16cid:durableId="980236142">
    <w:abstractNumId w:val="24"/>
  </w:num>
  <w:num w:numId="15" w16cid:durableId="347371047">
    <w:abstractNumId w:val="33"/>
  </w:num>
  <w:num w:numId="16" w16cid:durableId="1922789846">
    <w:abstractNumId w:val="32"/>
  </w:num>
  <w:num w:numId="17" w16cid:durableId="258686244">
    <w:abstractNumId w:val="23"/>
  </w:num>
  <w:num w:numId="18" w16cid:durableId="615336877">
    <w:abstractNumId w:val="12"/>
  </w:num>
  <w:num w:numId="19" w16cid:durableId="687368566">
    <w:abstractNumId w:val="35"/>
  </w:num>
  <w:num w:numId="20" w16cid:durableId="1178884132">
    <w:abstractNumId w:val="14"/>
  </w:num>
  <w:num w:numId="21" w16cid:durableId="1418407604">
    <w:abstractNumId w:val="11"/>
  </w:num>
  <w:num w:numId="22" w16cid:durableId="1177814898">
    <w:abstractNumId w:val="30"/>
  </w:num>
  <w:num w:numId="23" w16cid:durableId="82145147">
    <w:abstractNumId w:val="10"/>
  </w:num>
  <w:num w:numId="24" w16cid:durableId="767000171">
    <w:abstractNumId w:val="19"/>
  </w:num>
  <w:num w:numId="25" w16cid:durableId="1889295869">
    <w:abstractNumId w:val="31"/>
  </w:num>
  <w:num w:numId="26" w16cid:durableId="54817812">
    <w:abstractNumId w:val="1"/>
  </w:num>
  <w:num w:numId="27" w16cid:durableId="557011687">
    <w:abstractNumId w:val="20"/>
  </w:num>
  <w:num w:numId="28" w16cid:durableId="1415123731">
    <w:abstractNumId w:val="3"/>
  </w:num>
  <w:num w:numId="29" w16cid:durableId="1125781267">
    <w:abstractNumId w:val="7"/>
  </w:num>
  <w:num w:numId="30" w16cid:durableId="1601721339">
    <w:abstractNumId w:val="37"/>
  </w:num>
  <w:num w:numId="31" w16cid:durableId="91055774">
    <w:abstractNumId w:val="4"/>
  </w:num>
  <w:num w:numId="32" w16cid:durableId="1935433463">
    <w:abstractNumId w:val="27"/>
  </w:num>
  <w:num w:numId="33" w16cid:durableId="553741618">
    <w:abstractNumId w:val="17"/>
  </w:num>
  <w:num w:numId="34" w16cid:durableId="1009410560">
    <w:abstractNumId w:val="34"/>
  </w:num>
  <w:num w:numId="35" w16cid:durableId="1026369416">
    <w:abstractNumId w:val="25"/>
  </w:num>
  <w:num w:numId="36" w16cid:durableId="1938368559">
    <w:abstractNumId w:val="26"/>
  </w:num>
  <w:num w:numId="37" w16cid:durableId="1357578821">
    <w:abstractNumId w:val="9"/>
  </w:num>
  <w:num w:numId="38" w16cid:durableId="572395598">
    <w:abstractNumId w:val="22"/>
  </w:num>
  <w:num w:numId="39" w16cid:durableId="990862407">
    <w:abstractNumId w:val="0"/>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Stiller,Nadine (ECCC)">
    <w15:presenceInfo w15:providerId="AD" w15:userId="S::Nadine.Stiller@ec.gc.ca::f0577f26-6d56-4d3e-893c-31c8b9d11457"/>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en-US" w:vendorID="64" w:dllVersion="0" w:nlCheck="1" w:checkStyle="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72F26"/>
    <w:rsid w:val="00002EC0"/>
    <w:rsid w:val="00003C44"/>
    <w:rsid w:val="0000722E"/>
    <w:rsid w:val="000129E0"/>
    <w:rsid w:val="00013376"/>
    <w:rsid w:val="000142AD"/>
    <w:rsid w:val="00017BE7"/>
    <w:rsid w:val="00020497"/>
    <w:rsid w:val="0002118A"/>
    <w:rsid w:val="000275D5"/>
    <w:rsid w:val="00032CBE"/>
    <w:rsid w:val="000351DC"/>
    <w:rsid w:val="0003672C"/>
    <w:rsid w:val="00037894"/>
    <w:rsid w:val="00037E28"/>
    <w:rsid w:val="0004084D"/>
    <w:rsid w:val="00046CB3"/>
    <w:rsid w:val="00050C7E"/>
    <w:rsid w:val="00051BCF"/>
    <w:rsid w:val="00052174"/>
    <w:rsid w:val="0005346E"/>
    <w:rsid w:val="00053E5E"/>
    <w:rsid w:val="00055DF9"/>
    <w:rsid w:val="00057426"/>
    <w:rsid w:val="0006046E"/>
    <w:rsid w:val="000653D5"/>
    <w:rsid w:val="00066C29"/>
    <w:rsid w:val="000713BD"/>
    <w:rsid w:val="00071806"/>
    <w:rsid w:val="00077BB2"/>
    <w:rsid w:val="0008035F"/>
    <w:rsid w:val="00081C7D"/>
    <w:rsid w:val="000842F1"/>
    <w:rsid w:val="00086314"/>
    <w:rsid w:val="0009288E"/>
    <w:rsid w:val="0009309F"/>
    <w:rsid w:val="00094F73"/>
    <w:rsid w:val="000955E8"/>
    <w:rsid w:val="00097A33"/>
    <w:rsid w:val="000A0987"/>
    <w:rsid w:val="000A2DAD"/>
    <w:rsid w:val="000A4F4E"/>
    <w:rsid w:val="000B1AA6"/>
    <w:rsid w:val="000C0E8B"/>
    <w:rsid w:val="000C4471"/>
    <w:rsid w:val="000C7332"/>
    <w:rsid w:val="000D59A9"/>
    <w:rsid w:val="000D5F6A"/>
    <w:rsid w:val="000E0F1E"/>
    <w:rsid w:val="000E1DDE"/>
    <w:rsid w:val="000E3DBE"/>
    <w:rsid w:val="000E556A"/>
    <w:rsid w:val="000E6A82"/>
    <w:rsid w:val="000E713B"/>
    <w:rsid w:val="000F5304"/>
    <w:rsid w:val="001014A3"/>
    <w:rsid w:val="0010251A"/>
    <w:rsid w:val="001037E6"/>
    <w:rsid w:val="00103D98"/>
    <w:rsid w:val="00106619"/>
    <w:rsid w:val="00106F0D"/>
    <w:rsid w:val="0010757B"/>
    <w:rsid w:val="00110E26"/>
    <w:rsid w:val="00114898"/>
    <w:rsid w:val="0012191B"/>
    <w:rsid w:val="00127229"/>
    <w:rsid w:val="001341D7"/>
    <w:rsid w:val="00141EBB"/>
    <w:rsid w:val="00142140"/>
    <w:rsid w:val="001428A0"/>
    <w:rsid w:val="00144915"/>
    <w:rsid w:val="00147607"/>
    <w:rsid w:val="0015190E"/>
    <w:rsid w:val="001525BE"/>
    <w:rsid w:val="001565B5"/>
    <w:rsid w:val="00162A86"/>
    <w:rsid w:val="0016449A"/>
    <w:rsid w:val="00171A33"/>
    <w:rsid w:val="001749BE"/>
    <w:rsid w:val="001751C9"/>
    <w:rsid w:val="00181DB4"/>
    <w:rsid w:val="00183B84"/>
    <w:rsid w:val="001854C1"/>
    <w:rsid w:val="00185B15"/>
    <w:rsid w:val="001A15F7"/>
    <w:rsid w:val="001A170C"/>
    <w:rsid w:val="001A4815"/>
    <w:rsid w:val="001A6B3A"/>
    <w:rsid w:val="001B5C07"/>
    <w:rsid w:val="001C1EFA"/>
    <w:rsid w:val="001C2453"/>
    <w:rsid w:val="001C25D9"/>
    <w:rsid w:val="001C6E06"/>
    <w:rsid w:val="001D2FF5"/>
    <w:rsid w:val="001D60B0"/>
    <w:rsid w:val="001D6ED3"/>
    <w:rsid w:val="001D71D8"/>
    <w:rsid w:val="001E4899"/>
    <w:rsid w:val="001E7A1A"/>
    <w:rsid w:val="001F06AB"/>
    <w:rsid w:val="001F20E1"/>
    <w:rsid w:val="001F3438"/>
    <w:rsid w:val="001F37CF"/>
    <w:rsid w:val="00200F9E"/>
    <w:rsid w:val="00201C24"/>
    <w:rsid w:val="00204A96"/>
    <w:rsid w:val="00215969"/>
    <w:rsid w:val="002218CD"/>
    <w:rsid w:val="00223155"/>
    <w:rsid w:val="00223BEC"/>
    <w:rsid w:val="002252B8"/>
    <w:rsid w:val="00237232"/>
    <w:rsid w:val="002469C9"/>
    <w:rsid w:val="002533D5"/>
    <w:rsid w:val="00260BF4"/>
    <w:rsid w:val="0026571D"/>
    <w:rsid w:val="002677C0"/>
    <w:rsid w:val="002755D7"/>
    <w:rsid w:val="00276B01"/>
    <w:rsid w:val="002821E0"/>
    <w:rsid w:val="00283524"/>
    <w:rsid w:val="00285736"/>
    <w:rsid w:val="00291C39"/>
    <w:rsid w:val="002A0DD9"/>
    <w:rsid w:val="002A3421"/>
    <w:rsid w:val="002A5D49"/>
    <w:rsid w:val="002B6BB9"/>
    <w:rsid w:val="002C3C6E"/>
    <w:rsid w:val="002C3CBE"/>
    <w:rsid w:val="002D5220"/>
    <w:rsid w:val="002E02D6"/>
    <w:rsid w:val="002E0930"/>
    <w:rsid w:val="002E1AB9"/>
    <w:rsid w:val="002F72CA"/>
    <w:rsid w:val="00304FD9"/>
    <w:rsid w:val="00305CE2"/>
    <w:rsid w:val="00306182"/>
    <w:rsid w:val="00311D8C"/>
    <w:rsid w:val="00317512"/>
    <w:rsid w:val="00321E63"/>
    <w:rsid w:val="003229B0"/>
    <w:rsid w:val="003263A3"/>
    <w:rsid w:val="00326464"/>
    <w:rsid w:val="0032795D"/>
    <w:rsid w:val="0033494E"/>
    <w:rsid w:val="00334DB0"/>
    <w:rsid w:val="00350298"/>
    <w:rsid w:val="00356FAC"/>
    <w:rsid w:val="003578B5"/>
    <w:rsid w:val="0036198B"/>
    <w:rsid w:val="003655D5"/>
    <w:rsid w:val="003658D6"/>
    <w:rsid w:val="00367817"/>
    <w:rsid w:val="00373562"/>
    <w:rsid w:val="003748D9"/>
    <w:rsid w:val="00375615"/>
    <w:rsid w:val="0037709F"/>
    <w:rsid w:val="0037769A"/>
    <w:rsid w:val="00381E70"/>
    <w:rsid w:val="00382460"/>
    <w:rsid w:val="003839B4"/>
    <w:rsid w:val="003869D2"/>
    <w:rsid w:val="00390DEB"/>
    <w:rsid w:val="00391455"/>
    <w:rsid w:val="003A0F09"/>
    <w:rsid w:val="003A200F"/>
    <w:rsid w:val="003A382C"/>
    <w:rsid w:val="003A6BDE"/>
    <w:rsid w:val="003A7C2B"/>
    <w:rsid w:val="003C12C2"/>
    <w:rsid w:val="003C3A25"/>
    <w:rsid w:val="003C49B1"/>
    <w:rsid w:val="003C58B2"/>
    <w:rsid w:val="003C62E6"/>
    <w:rsid w:val="003C7886"/>
    <w:rsid w:val="003C7E9F"/>
    <w:rsid w:val="003D170D"/>
    <w:rsid w:val="003D1E53"/>
    <w:rsid w:val="003D2E64"/>
    <w:rsid w:val="003D5ADE"/>
    <w:rsid w:val="003D60E5"/>
    <w:rsid w:val="003D640B"/>
    <w:rsid w:val="003E2EB3"/>
    <w:rsid w:val="003F2EFD"/>
    <w:rsid w:val="003F6696"/>
    <w:rsid w:val="003F6BE5"/>
    <w:rsid w:val="004019B3"/>
    <w:rsid w:val="004027FF"/>
    <w:rsid w:val="0040443D"/>
    <w:rsid w:val="00404EE1"/>
    <w:rsid w:val="00416B6D"/>
    <w:rsid w:val="00417795"/>
    <w:rsid w:val="00421873"/>
    <w:rsid w:val="00422641"/>
    <w:rsid w:val="00425D5A"/>
    <w:rsid w:val="00430EEB"/>
    <w:rsid w:val="00432F25"/>
    <w:rsid w:val="00432FC7"/>
    <w:rsid w:val="004417D7"/>
    <w:rsid w:val="00442E61"/>
    <w:rsid w:val="00446462"/>
    <w:rsid w:val="0044703B"/>
    <w:rsid w:val="0045221A"/>
    <w:rsid w:val="00457B0F"/>
    <w:rsid w:val="004639DF"/>
    <w:rsid w:val="00463A97"/>
    <w:rsid w:val="00465917"/>
    <w:rsid w:val="0047170F"/>
    <w:rsid w:val="00475935"/>
    <w:rsid w:val="00483845"/>
    <w:rsid w:val="00495FDD"/>
    <w:rsid w:val="004A378C"/>
    <w:rsid w:val="004B27C1"/>
    <w:rsid w:val="004B39AA"/>
    <w:rsid w:val="004B3BDD"/>
    <w:rsid w:val="004B544C"/>
    <w:rsid w:val="004B5B05"/>
    <w:rsid w:val="004B7E99"/>
    <w:rsid w:val="004C27F8"/>
    <w:rsid w:val="004C5FFA"/>
    <w:rsid w:val="004C73EE"/>
    <w:rsid w:val="004D5067"/>
    <w:rsid w:val="004E00DB"/>
    <w:rsid w:val="004E5F59"/>
    <w:rsid w:val="004F091B"/>
    <w:rsid w:val="004F298D"/>
    <w:rsid w:val="004F37B8"/>
    <w:rsid w:val="004F743A"/>
    <w:rsid w:val="00501686"/>
    <w:rsid w:val="00501F69"/>
    <w:rsid w:val="00503AE8"/>
    <w:rsid w:val="00503F57"/>
    <w:rsid w:val="005052AC"/>
    <w:rsid w:val="00506A1A"/>
    <w:rsid w:val="0050780B"/>
    <w:rsid w:val="0051020D"/>
    <w:rsid w:val="00510F27"/>
    <w:rsid w:val="005169E3"/>
    <w:rsid w:val="0052059B"/>
    <w:rsid w:val="00520EC0"/>
    <w:rsid w:val="0052534C"/>
    <w:rsid w:val="0052640D"/>
    <w:rsid w:val="00527595"/>
    <w:rsid w:val="005305C5"/>
    <w:rsid w:val="00530796"/>
    <w:rsid w:val="00531D8E"/>
    <w:rsid w:val="00535649"/>
    <w:rsid w:val="0054607E"/>
    <w:rsid w:val="00547EAE"/>
    <w:rsid w:val="0055285C"/>
    <w:rsid w:val="00553E2D"/>
    <w:rsid w:val="00554EEA"/>
    <w:rsid w:val="00556FB7"/>
    <w:rsid w:val="00566B56"/>
    <w:rsid w:val="005701F5"/>
    <w:rsid w:val="00570282"/>
    <w:rsid w:val="005711DF"/>
    <w:rsid w:val="005732F1"/>
    <w:rsid w:val="005739EE"/>
    <w:rsid w:val="0057490C"/>
    <w:rsid w:val="00576C13"/>
    <w:rsid w:val="00585F4C"/>
    <w:rsid w:val="0059260B"/>
    <w:rsid w:val="00597DC2"/>
    <w:rsid w:val="005A40F3"/>
    <w:rsid w:val="005A46DF"/>
    <w:rsid w:val="005A4820"/>
    <w:rsid w:val="005A4C7C"/>
    <w:rsid w:val="005A5E8E"/>
    <w:rsid w:val="005A60D7"/>
    <w:rsid w:val="005A700F"/>
    <w:rsid w:val="005A7DE8"/>
    <w:rsid w:val="005B03CF"/>
    <w:rsid w:val="005B30C1"/>
    <w:rsid w:val="005C371E"/>
    <w:rsid w:val="005C3FEE"/>
    <w:rsid w:val="005C61BB"/>
    <w:rsid w:val="005D108C"/>
    <w:rsid w:val="005D1ABF"/>
    <w:rsid w:val="005D6558"/>
    <w:rsid w:val="005D742C"/>
    <w:rsid w:val="005F2DD9"/>
    <w:rsid w:val="006003E2"/>
    <w:rsid w:val="00600C13"/>
    <w:rsid w:val="006121F3"/>
    <w:rsid w:val="00612A43"/>
    <w:rsid w:val="00612B91"/>
    <w:rsid w:val="00613F78"/>
    <w:rsid w:val="0061403E"/>
    <w:rsid w:val="0062260E"/>
    <w:rsid w:val="006229A3"/>
    <w:rsid w:val="00623E0B"/>
    <w:rsid w:val="006244CF"/>
    <w:rsid w:val="006253BD"/>
    <w:rsid w:val="006278D2"/>
    <w:rsid w:val="00635795"/>
    <w:rsid w:val="00650303"/>
    <w:rsid w:val="00654F13"/>
    <w:rsid w:val="00655DF9"/>
    <w:rsid w:val="00655EC2"/>
    <w:rsid w:val="00657CE4"/>
    <w:rsid w:val="00661903"/>
    <w:rsid w:val="00665CD0"/>
    <w:rsid w:val="006705AF"/>
    <w:rsid w:val="00673237"/>
    <w:rsid w:val="006734E9"/>
    <w:rsid w:val="00674BA9"/>
    <w:rsid w:val="00677FD0"/>
    <w:rsid w:val="00684D8F"/>
    <w:rsid w:val="006850E7"/>
    <w:rsid w:val="006856A8"/>
    <w:rsid w:val="006903ED"/>
    <w:rsid w:val="00695E64"/>
    <w:rsid w:val="006964C1"/>
    <w:rsid w:val="00697E2C"/>
    <w:rsid w:val="006A26F8"/>
    <w:rsid w:val="006A3052"/>
    <w:rsid w:val="006A51EB"/>
    <w:rsid w:val="006A55AD"/>
    <w:rsid w:val="006A7F91"/>
    <w:rsid w:val="006B1887"/>
    <w:rsid w:val="006B2B6E"/>
    <w:rsid w:val="006C0FE3"/>
    <w:rsid w:val="006C38AB"/>
    <w:rsid w:val="006C5D72"/>
    <w:rsid w:val="006D07D2"/>
    <w:rsid w:val="006D7059"/>
    <w:rsid w:val="006E27EF"/>
    <w:rsid w:val="006E49BB"/>
    <w:rsid w:val="006F5419"/>
    <w:rsid w:val="006F5C06"/>
    <w:rsid w:val="00702AE7"/>
    <w:rsid w:val="00702CDE"/>
    <w:rsid w:val="007161D3"/>
    <w:rsid w:val="007229FB"/>
    <w:rsid w:val="00723D59"/>
    <w:rsid w:val="007244C3"/>
    <w:rsid w:val="007251DF"/>
    <w:rsid w:val="007260BB"/>
    <w:rsid w:val="00731131"/>
    <w:rsid w:val="00731FEC"/>
    <w:rsid w:val="00734BA2"/>
    <w:rsid w:val="00735415"/>
    <w:rsid w:val="007373AD"/>
    <w:rsid w:val="00740D7B"/>
    <w:rsid w:val="007437A3"/>
    <w:rsid w:val="00764FB1"/>
    <w:rsid w:val="00767D1F"/>
    <w:rsid w:val="00773816"/>
    <w:rsid w:val="00775659"/>
    <w:rsid w:val="00775E9F"/>
    <w:rsid w:val="00791829"/>
    <w:rsid w:val="00792DD6"/>
    <w:rsid w:val="00794314"/>
    <w:rsid w:val="0079769F"/>
    <w:rsid w:val="007A2530"/>
    <w:rsid w:val="007A4D5B"/>
    <w:rsid w:val="007A64AD"/>
    <w:rsid w:val="007A6B96"/>
    <w:rsid w:val="007B051E"/>
    <w:rsid w:val="007C0AC0"/>
    <w:rsid w:val="007C136A"/>
    <w:rsid w:val="007C2472"/>
    <w:rsid w:val="007C3BBE"/>
    <w:rsid w:val="007C4177"/>
    <w:rsid w:val="007D0407"/>
    <w:rsid w:val="007D0A3D"/>
    <w:rsid w:val="007D4587"/>
    <w:rsid w:val="007D53ED"/>
    <w:rsid w:val="007E0562"/>
    <w:rsid w:val="007E10A8"/>
    <w:rsid w:val="007E1A95"/>
    <w:rsid w:val="007E214E"/>
    <w:rsid w:val="007E3831"/>
    <w:rsid w:val="007E5A42"/>
    <w:rsid w:val="007E69F7"/>
    <w:rsid w:val="007F09A7"/>
    <w:rsid w:val="007F4E93"/>
    <w:rsid w:val="007F6A5F"/>
    <w:rsid w:val="007F6BA6"/>
    <w:rsid w:val="008005FB"/>
    <w:rsid w:val="00802151"/>
    <w:rsid w:val="00802613"/>
    <w:rsid w:val="00810FCB"/>
    <w:rsid w:val="00821229"/>
    <w:rsid w:val="0082215E"/>
    <w:rsid w:val="00822776"/>
    <w:rsid w:val="00851A72"/>
    <w:rsid w:val="00862C4E"/>
    <w:rsid w:val="008659F7"/>
    <w:rsid w:val="008726C6"/>
    <w:rsid w:val="00872C66"/>
    <w:rsid w:val="008732F3"/>
    <w:rsid w:val="00873936"/>
    <w:rsid w:val="00873D3F"/>
    <w:rsid w:val="00873FE4"/>
    <w:rsid w:val="008748E9"/>
    <w:rsid w:val="00880B07"/>
    <w:rsid w:val="00883FE4"/>
    <w:rsid w:val="00887417"/>
    <w:rsid w:val="00890240"/>
    <w:rsid w:val="00892EFD"/>
    <w:rsid w:val="00893EDB"/>
    <w:rsid w:val="00896EAD"/>
    <w:rsid w:val="00897610"/>
    <w:rsid w:val="00897A00"/>
    <w:rsid w:val="008A0F2A"/>
    <w:rsid w:val="008A3CE2"/>
    <w:rsid w:val="008A7754"/>
    <w:rsid w:val="008C14D1"/>
    <w:rsid w:val="008C4D64"/>
    <w:rsid w:val="008C595A"/>
    <w:rsid w:val="008C714D"/>
    <w:rsid w:val="008D42FB"/>
    <w:rsid w:val="008E322A"/>
    <w:rsid w:val="008E344D"/>
    <w:rsid w:val="008E55F5"/>
    <w:rsid w:val="008E7C57"/>
    <w:rsid w:val="008F07F8"/>
    <w:rsid w:val="008F2B28"/>
    <w:rsid w:val="008F4C91"/>
    <w:rsid w:val="008F5564"/>
    <w:rsid w:val="008F6D42"/>
    <w:rsid w:val="008F7C24"/>
    <w:rsid w:val="00900487"/>
    <w:rsid w:val="00900B82"/>
    <w:rsid w:val="00900DBC"/>
    <w:rsid w:val="00902365"/>
    <w:rsid w:val="00915351"/>
    <w:rsid w:val="00915731"/>
    <w:rsid w:val="00915F96"/>
    <w:rsid w:val="0092121C"/>
    <w:rsid w:val="00923F6E"/>
    <w:rsid w:val="00924F90"/>
    <w:rsid w:val="00925BF5"/>
    <w:rsid w:val="0094260A"/>
    <w:rsid w:val="00944416"/>
    <w:rsid w:val="00946965"/>
    <w:rsid w:val="00950AD5"/>
    <w:rsid w:val="00951D18"/>
    <w:rsid w:val="00971362"/>
    <w:rsid w:val="00973B9A"/>
    <w:rsid w:val="00975C5C"/>
    <w:rsid w:val="009761B6"/>
    <w:rsid w:val="0098083F"/>
    <w:rsid w:val="00982C65"/>
    <w:rsid w:val="00983187"/>
    <w:rsid w:val="009834AC"/>
    <w:rsid w:val="0098418E"/>
    <w:rsid w:val="009856FF"/>
    <w:rsid w:val="0099165D"/>
    <w:rsid w:val="0099422E"/>
    <w:rsid w:val="009947FE"/>
    <w:rsid w:val="009A0B89"/>
    <w:rsid w:val="009A141C"/>
    <w:rsid w:val="009A24E5"/>
    <w:rsid w:val="009A4150"/>
    <w:rsid w:val="009A43C0"/>
    <w:rsid w:val="009B718A"/>
    <w:rsid w:val="009C1048"/>
    <w:rsid w:val="009C3E80"/>
    <w:rsid w:val="009C3F5E"/>
    <w:rsid w:val="009C5A8E"/>
    <w:rsid w:val="009C70DC"/>
    <w:rsid w:val="009D3F72"/>
    <w:rsid w:val="009D676C"/>
    <w:rsid w:val="009E11C7"/>
    <w:rsid w:val="009E2868"/>
    <w:rsid w:val="009E2CFF"/>
    <w:rsid w:val="009E5192"/>
    <w:rsid w:val="009E65EC"/>
    <w:rsid w:val="009E7764"/>
    <w:rsid w:val="009F331D"/>
    <w:rsid w:val="009F6CFD"/>
    <w:rsid w:val="00A0132C"/>
    <w:rsid w:val="00A044A3"/>
    <w:rsid w:val="00A052FD"/>
    <w:rsid w:val="00A05F27"/>
    <w:rsid w:val="00A1301C"/>
    <w:rsid w:val="00A13EC4"/>
    <w:rsid w:val="00A15427"/>
    <w:rsid w:val="00A15E83"/>
    <w:rsid w:val="00A16C90"/>
    <w:rsid w:val="00A23981"/>
    <w:rsid w:val="00A30033"/>
    <w:rsid w:val="00A33E18"/>
    <w:rsid w:val="00A5238C"/>
    <w:rsid w:val="00A5540C"/>
    <w:rsid w:val="00A600E9"/>
    <w:rsid w:val="00A63BA7"/>
    <w:rsid w:val="00A653CA"/>
    <w:rsid w:val="00A70F45"/>
    <w:rsid w:val="00A735D8"/>
    <w:rsid w:val="00A743EC"/>
    <w:rsid w:val="00A83901"/>
    <w:rsid w:val="00AA1F22"/>
    <w:rsid w:val="00AB1FFA"/>
    <w:rsid w:val="00AB7B6C"/>
    <w:rsid w:val="00AC23F5"/>
    <w:rsid w:val="00AC3349"/>
    <w:rsid w:val="00AC4DBE"/>
    <w:rsid w:val="00AC71D5"/>
    <w:rsid w:val="00AC7ADA"/>
    <w:rsid w:val="00AD0486"/>
    <w:rsid w:val="00AE6F21"/>
    <w:rsid w:val="00AF37E1"/>
    <w:rsid w:val="00AF3854"/>
    <w:rsid w:val="00AF448F"/>
    <w:rsid w:val="00AF6C7B"/>
    <w:rsid w:val="00AF72CB"/>
    <w:rsid w:val="00B004E9"/>
    <w:rsid w:val="00B00681"/>
    <w:rsid w:val="00B05522"/>
    <w:rsid w:val="00B12A1A"/>
    <w:rsid w:val="00B14235"/>
    <w:rsid w:val="00B16A9C"/>
    <w:rsid w:val="00B171C3"/>
    <w:rsid w:val="00B215C2"/>
    <w:rsid w:val="00B22A42"/>
    <w:rsid w:val="00B23EFD"/>
    <w:rsid w:val="00B353DF"/>
    <w:rsid w:val="00B36956"/>
    <w:rsid w:val="00B4279E"/>
    <w:rsid w:val="00B42809"/>
    <w:rsid w:val="00B51E8B"/>
    <w:rsid w:val="00B52EDF"/>
    <w:rsid w:val="00B569AB"/>
    <w:rsid w:val="00B6063F"/>
    <w:rsid w:val="00B616A4"/>
    <w:rsid w:val="00B647B1"/>
    <w:rsid w:val="00B64EFA"/>
    <w:rsid w:val="00B65778"/>
    <w:rsid w:val="00B66147"/>
    <w:rsid w:val="00B82B0D"/>
    <w:rsid w:val="00B847B0"/>
    <w:rsid w:val="00B91389"/>
    <w:rsid w:val="00B9584E"/>
    <w:rsid w:val="00B973B0"/>
    <w:rsid w:val="00BA02B7"/>
    <w:rsid w:val="00BA115F"/>
    <w:rsid w:val="00BA21C2"/>
    <w:rsid w:val="00BA250E"/>
    <w:rsid w:val="00BA4F9D"/>
    <w:rsid w:val="00BA7E17"/>
    <w:rsid w:val="00BB1EBC"/>
    <w:rsid w:val="00BB3294"/>
    <w:rsid w:val="00BB51E5"/>
    <w:rsid w:val="00BB674C"/>
    <w:rsid w:val="00BB7E63"/>
    <w:rsid w:val="00BC2A04"/>
    <w:rsid w:val="00BD32BE"/>
    <w:rsid w:val="00BD3F7B"/>
    <w:rsid w:val="00BD6FB4"/>
    <w:rsid w:val="00BD7A4D"/>
    <w:rsid w:val="00BE0A52"/>
    <w:rsid w:val="00BE1E11"/>
    <w:rsid w:val="00BE2FEB"/>
    <w:rsid w:val="00BE343D"/>
    <w:rsid w:val="00BE46CD"/>
    <w:rsid w:val="00BF7727"/>
    <w:rsid w:val="00BF7C52"/>
    <w:rsid w:val="00C00EC8"/>
    <w:rsid w:val="00C014FC"/>
    <w:rsid w:val="00C07874"/>
    <w:rsid w:val="00C07BCC"/>
    <w:rsid w:val="00C07CDA"/>
    <w:rsid w:val="00C10CB2"/>
    <w:rsid w:val="00C123F2"/>
    <w:rsid w:val="00C14E32"/>
    <w:rsid w:val="00C20654"/>
    <w:rsid w:val="00C2251E"/>
    <w:rsid w:val="00C25A21"/>
    <w:rsid w:val="00C27A9A"/>
    <w:rsid w:val="00C30E3E"/>
    <w:rsid w:val="00C3176F"/>
    <w:rsid w:val="00C3188D"/>
    <w:rsid w:val="00C33F4D"/>
    <w:rsid w:val="00C41B1D"/>
    <w:rsid w:val="00C5261D"/>
    <w:rsid w:val="00C531F9"/>
    <w:rsid w:val="00C60149"/>
    <w:rsid w:val="00C640B4"/>
    <w:rsid w:val="00C76B17"/>
    <w:rsid w:val="00C76DD4"/>
    <w:rsid w:val="00C8626E"/>
    <w:rsid w:val="00C90274"/>
    <w:rsid w:val="00C92043"/>
    <w:rsid w:val="00C93CAB"/>
    <w:rsid w:val="00C94C6F"/>
    <w:rsid w:val="00C9798C"/>
    <w:rsid w:val="00CA3294"/>
    <w:rsid w:val="00CA337E"/>
    <w:rsid w:val="00CB1F33"/>
    <w:rsid w:val="00CD3DB5"/>
    <w:rsid w:val="00CD7D8F"/>
    <w:rsid w:val="00CE7675"/>
    <w:rsid w:val="00CF2D44"/>
    <w:rsid w:val="00D01CB9"/>
    <w:rsid w:val="00D07C18"/>
    <w:rsid w:val="00D10270"/>
    <w:rsid w:val="00D212EA"/>
    <w:rsid w:val="00D2416F"/>
    <w:rsid w:val="00D25040"/>
    <w:rsid w:val="00D275E1"/>
    <w:rsid w:val="00D334E1"/>
    <w:rsid w:val="00D516F6"/>
    <w:rsid w:val="00D52877"/>
    <w:rsid w:val="00D53F9B"/>
    <w:rsid w:val="00D54ABB"/>
    <w:rsid w:val="00D623E1"/>
    <w:rsid w:val="00D6508E"/>
    <w:rsid w:val="00D83CDF"/>
    <w:rsid w:val="00D86E08"/>
    <w:rsid w:val="00D873EB"/>
    <w:rsid w:val="00D911EC"/>
    <w:rsid w:val="00D96EBE"/>
    <w:rsid w:val="00DA165B"/>
    <w:rsid w:val="00DB1021"/>
    <w:rsid w:val="00DB22A8"/>
    <w:rsid w:val="00DB2C01"/>
    <w:rsid w:val="00DB2D7F"/>
    <w:rsid w:val="00DB6809"/>
    <w:rsid w:val="00DC4D7D"/>
    <w:rsid w:val="00DC54B2"/>
    <w:rsid w:val="00DC6564"/>
    <w:rsid w:val="00DD6005"/>
    <w:rsid w:val="00DE14B3"/>
    <w:rsid w:val="00DE53D3"/>
    <w:rsid w:val="00DE5574"/>
    <w:rsid w:val="00DF38E4"/>
    <w:rsid w:val="00E01E29"/>
    <w:rsid w:val="00E0491F"/>
    <w:rsid w:val="00E04CF0"/>
    <w:rsid w:val="00E05A93"/>
    <w:rsid w:val="00E07A41"/>
    <w:rsid w:val="00E10133"/>
    <w:rsid w:val="00E13611"/>
    <w:rsid w:val="00E205C1"/>
    <w:rsid w:val="00E248C2"/>
    <w:rsid w:val="00E248F9"/>
    <w:rsid w:val="00E31BB5"/>
    <w:rsid w:val="00E324A8"/>
    <w:rsid w:val="00E33397"/>
    <w:rsid w:val="00E406D1"/>
    <w:rsid w:val="00E46ABC"/>
    <w:rsid w:val="00E51BDE"/>
    <w:rsid w:val="00E53BEA"/>
    <w:rsid w:val="00E54824"/>
    <w:rsid w:val="00E56D14"/>
    <w:rsid w:val="00E606A8"/>
    <w:rsid w:val="00E618BB"/>
    <w:rsid w:val="00E6246F"/>
    <w:rsid w:val="00E64824"/>
    <w:rsid w:val="00E66611"/>
    <w:rsid w:val="00E67281"/>
    <w:rsid w:val="00E67895"/>
    <w:rsid w:val="00E724E3"/>
    <w:rsid w:val="00E7643D"/>
    <w:rsid w:val="00E8144B"/>
    <w:rsid w:val="00E82F38"/>
    <w:rsid w:val="00E83317"/>
    <w:rsid w:val="00E84AB6"/>
    <w:rsid w:val="00E862E2"/>
    <w:rsid w:val="00E86CC1"/>
    <w:rsid w:val="00E907DF"/>
    <w:rsid w:val="00E9496B"/>
    <w:rsid w:val="00EA1CBE"/>
    <w:rsid w:val="00EA317F"/>
    <w:rsid w:val="00EB11EF"/>
    <w:rsid w:val="00EB1D8B"/>
    <w:rsid w:val="00EB6DEA"/>
    <w:rsid w:val="00EC2B3C"/>
    <w:rsid w:val="00EC417D"/>
    <w:rsid w:val="00EC6C22"/>
    <w:rsid w:val="00ED0240"/>
    <w:rsid w:val="00ED3311"/>
    <w:rsid w:val="00ED3560"/>
    <w:rsid w:val="00ED4465"/>
    <w:rsid w:val="00ED4C7C"/>
    <w:rsid w:val="00ED6FD0"/>
    <w:rsid w:val="00ED793D"/>
    <w:rsid w:val="00EE2DD8"/>
    <w:rsid w:val="00EE3141"/>
    <w:rsid w:val="00EF02E5"/>
    <w:rsid w:val="00EF5CDB"/>
    <w:rsid w:val="00F02EC2"/>
    <w:rsid w:val="00F07016"/>
    <w:rsid w:val="00F219FB"/>
    <w:rsid w:val="00F22767"/>
    <w:rsid w:val="00F2562C"/>
    <w:rsid w:val="00F271BF"/>
    <w:rsid w:val="00F31A09"/>
    <w:rsid w:val="00F32E1B"/>
    <w:rsid w:val="00F33E62"/>
    <w:rsid w:val="00F34884"/>
    <w:rsid w:val="00F36F3D"/>
    <w:rsid w:val="00F42FA4"/>
    <w:rsid w:val="00F44B68"/>
    <w:rsid w:val="00F44C9A"/>
    <w:rsid w:val="00F52D55"/>
    <w:rsid w:val="00F60988"/>
    <w:rsid w:val="00F62B60"/>
    <w:rsid w:val="00F62B82"/>
    <w:rsid w:val="00F70127"/>
    <w:rsid w:val="00F72F26"/>
    <w:rsid w:val="00F73446"/>
    <w:rsid w:val="00F74F1B"/>
    <w:rsid w:val="00F805A8"/>
    <w:rsid w:val="00F828E9"/>
    <w:rsid w:val="00F83830"/>
    <w:rsid w:val="00F86087"/>
    <w:rsid w:val="00F9110C"/>
    <w:rsid w:val="00F95FF8"/>
    <w:rsid w:val="00F96D5F"/>
    <w:rsid w:val="00FA01DB"/>
    <w:rsid w:val="00FA309C"/>
    <w:rsid w:val="00FA5CFC"/>
    <w:rsid w:val="00FA742F"/>
    <w:rsid w:val="00FB5DC5"/>
    <w:rsid w:val="00FB7294"/>
    <w:rsid w:val="00FC3680"/>
    <w:rsid w:val="00FC4899"/>
    <w:rsid w:val="00FC5DB6"/>
    <w:rsid w:val="00FC6DF6"/>
    <w:rsid w:val="00FE7786"/>
    <w:rsid w:val="00FF10D3"/>
    <w:rsid w:val="00FF30A7"/>
    <w:rsid w:val="00FF4A2F"/>
    <w:rsid w:val="00FF605E"/>
    <w:rsid w:val="00FF644B"/>
    <w:rsid w:val="00FF7F4F"/>
    <w:rsid w:val="0247E65A"/>
    <w:rsid w:val="040A08CA"/>
    <w:rsid w:val="042AFAE8"/>
    <w:rsid w:val="04322B06"/>
    <w:rsid w:val="05245FC7"/>
    <w:rsid w:val="0691E6ED"/>
    <w:rsid w:val="06FA6778"/>
    <w:rsid w:val="0802B838"/>
    <w:rsid w:val="08B3A4EE"/>
    <w:rsid w:val="0962F4AF"/>
    <w:rsid w:val="0A780B67"/>
    <w:rsid w:val="0AB0BD7A"/>
    <w:rsid w:val="0B6FAE62"/>
    <w:rsid w:val="0B7B1655"/>
    <w:rsid w:val="0F5948B5"/>
    <w:rsid w:val="1095191A"/>
    <w:rsid w:val="10DDC98C"/>
    <w:rsid w:val="1154D874"/>
    <w:rsid w:val="11FFFACF"/>
    <w:rsid w:val="1459DA78"/>
    <w:rsid w:val="14A359D2"/>
    <w:rsid w:val="1655DD0D"/>
    <w:rsid w:val="17A6F959"/>
    <w:rsid w:val="185FD52B"/>
    <w:rsid w:val="1A701888"/>
    <w:rsid w:val="1C0382C9"/>
    <w:rsid w:val="1D424A03"/>
    <w:rsid w:val="1E2BE8CC"/>
    <w:rsid w:val="1EE11539"/>
    <w:rsid w:val="1F22799F"/>
    <w:rsid w:val="21107B11"/>
    <w:rsid w:val="223B7863"/>
    <w:rsid w:val="23855FBB"/>
    <w:rsid w:val="240F86F4"/>
    <w:rsid w:val="24E23843"/>
    <w:rsid w:val="2557861D"/>
    <w:rsid w:val="263CFB94"/>
    <w:rsid w:val="26B55DB8"/>
    <w:rsid w:val="2AACEF4D"/>
    <w:rsid w:val="2AB31801"/>
    <w:rsid w:val="2B1E6B93"/>
    <w:rsid w:val="2B53F7CB"/>
    <w:rsid w:val="2B79F23A"/>
    <w:rsid w:val="2BEFD293"/>
    <w:rsid w:val="2C77B316"/>
    <w:rsid w:val="2C8A5AAC"/>
    <w:rsid w:val="2C9C0F31"/>
    <w:rsid w:val="2F277C82"/>
    <w:rsid w:val="2F587B89"/>
    <w:rsid w:val="2F87538E"/>
    <w:rsid w:val="309C1C90"/>
    <w:rsid w:val="33CC20CB"/>
    <w:rsid w:val="357721B1"/>
    <w:rsid w:val="35C02327"/>
    <w:rsid w:val="35C0E5BE"/>
    <w:rsid w:val="3696B64A"/>
    <w:rsid w:val="36D45C78"/>
    <w:rsid w:val="37F3A2DE"/>
    <w:rsid w:val="39E5C443"/>
    <w:rsid w:val="3A1D2669"/>
    <w:rsid w:val="3A384CB8"/>
    <w:rsid w:val="3B69F27A"/>
    <w:rsid w:val="3B73F47B"/>
    <w:rsid w:val="3BB176D1"/>
    <w:rsid w:val="3BED94E9"/>
    <w:rsid w:val="3D4A9779"/>
    <w:rsid w:val="3D89F752"/>
    <w:rsid w:val="3DE7F48A"/>
    <w:rsid w:val="3E04C5DF"/>
    <w:rsid w:val="3E4F88CE"/>
    <w:rsid w:val="41449C5E"/>
    <w:rsid w:val="4197AF1B"/>
    <w:rsid w:val="44BB5BC7"/>
    <w:rsid w:val="451FAB0C"/>
    <w:rsid w:val="45260894"/>
    <w:rsid w:val="45566849"/>
    <w:rsid w:val="46713684"/>
    <w:rsid w:val="46C90B55"/>
    <w:rsid w:val="48A902D8"/>
    <w:rsid w:val="48C061D5"/>
    <w:rsid w:val="48DC1004"/>
    <w:rsid w:val="48E69F55"/>
    <w:rsid w:val="491C66AB"/>
    <w:rsid w:val="494690AC"/>
    <w:rsid w:val="49660F40"/>
    <w:rsid w:val="497BC1BD"/>
    <w:rsid w:val="49815D46"/>
    <w:rsid w:val="49B56123"/>
    <w:rsid w:val="49FAA30D"/>
    <w:rsid w:val="4C5739EC"/>
    <w:rsid w:val="4C63CC94"/>
    <w:rsid w:val="4D28AF76"/>
    <w:rsid w:val="4D3E31B2"/>
    <w:rsid w:val="4DFFA47A"/>
    <w:rsid w:val="4E239A20"/>
    <w:rsid w:val="5161E34D"/>
    <w:rsid w:val="52A806B2"/>
    <w:rsid w:val="55717BCF"/>
    <w:rsid w:val="55E0BBB3"/>
    <w:rsid w:val="5733EC6C"/>
    <w:rsid w:val="580EDB5E"/>
    <w:rsid w:val="59E964D0"/>
    <w:rsid w:val="5A051EED"/>
    <w:rsid w:val="5AB3A5CA"/>
    <w:rsid w:val="5AF79C99"/>
    <w:rsid w:val="5BC7CAF0"/>
    <w:rsid w:val="5C5B2A9F"/>
    <w:rsid w:val="5CE3179E"/>
    <w:rsid w:val="5D248F69"/>
    <w:rsid w:val="5D6619FC"/>
    <w:rsid w:val="601B4E40"/>
    <w:rsid w:val="613FCAC0"/>
    <w:rsid w:val="6263BC93"/>
    <w:rsid w:val="63362A17"/>
    <w:rsid w:val="6420C3CB"/>
    <w:rsid w:val="64603E42"/>
    <w:rsid w:val="65F0D96B"/>
    <w:rsid w:val="65F7CE28"/>
    <w:rsid w:val="68F55596"/>
    <w:rsid w:val="69229876"/>
    <w:rsid w:val="6996D65D"/>
    <w:rsid w:val="69EBF87F"/>
    <w:rsid w:val="6A354C38"/>
    <w:rsid w:val="6AC2FA81"/>
    <w:rsid w:val="6AC73102"/>
    <w:rsid w:val="6B05F9AA"/>
    <w:rsid w:val="6B4FBB00"/>
    <w:rsid w:val="6CDACB2F"/>
    <w:rsid w:val="6D7D341F"/>
    <w:rsid w:val="6E3E2ACF"/>
    <w:rsid w:val="70F639BA"/>
    <w:rsid w:val="718C3BD4"/>
    <w:rsid w:val="734CC2E8"/>
    <w:rsid w:val="74B9056E"/>
    <w:rsid w:val="75DAF410"/>
    <w:rsid w:val="767F0B5B"/>
    <w:rsid w:val="7849631B"/>
    <w:rsid w:val="78D6DC2F"/>
    <w:rsid w:val="7AB1FB19"/>
    <w:rsid w:val="7B44C1B2"/>
    <w:rsid w:val="7BD00650"/>
    <w:rsid w:val="7C109F8A"/>
    <w:rsid w:val="7C2D9950"/>
    <w:rsid w:val="7C956E56"/>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4B40ABE"/>
  <w15:chartTrackingRefBased/>
  <w15:docId w15:val="{6167AEAA-D3E7-4133-B346-DE2ADA8E344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2"/>
        <w:szCs w:val="22"/>
        <w:lang w:val="en-US"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F72F26"/>
    <w:pPr>
      <w:keepNext/>
      <w:keepLines/>
      <w:spacing w:before="360" w:after="80"/>
      <w:outlineLvl w:val="0"/>
    </w:pPr>
    <w:rPr>
      <w:rFonts w:asciiTheme="majorHAnsi" w:eastAsiaTheme="majorEastAsia" w:hAnsiTheme="majorHAnsi" w:cstheme="majorBidi"/>
      <w:color w:val="2E74B5" w:themeColor="accent1" w:themeShade="BF"/>
      <w:sz w:val="40"/>
      <w:szCs w:val="40"/>
    </w:rPr>
  </w:style>
  <w:style w:type="paragraph" w:styleId="Heading2">
    <w:name w:val="heading 2"/>
    <w:basedOn w:val="Normal"/>
    <w:next w:val="Normal"/>
    <w:link w:val="Heading2Char"/>
    <w:uiPriority w:val="9"/>
    <w:semiHidden/>
    <w:unhideWhenUsed/>
    <w:qFormat/>
    <w:rsid w:val="00F72F26"/>
    <w:pPr>
      <w:keepNext/>
      <w:keepLines/>
      <w:spacing w:before="160" w:after="80"/>
      <w:outlineLvl w:val="1"/>
    </w:pPr>
    <w:rPr>
      <w:rFonts w:asciiTheme="majorHAnsi" w:eastAsiaTheme="majorEastAsia" w:hAnsiTheme="majorHAnsi" w:cstheme="majorBidi"/>
      <w:color w:val="2E74B5" w:themeColor="accent1" w:themeShade="BF"/>
      <w:sz w:val="32"/>
      <w:szCs w:val="32"/>
    </w:rPr>
  </w:style>
  <w:style w:type="paragraph" w:styleId="Heading3">
    <w:name w:val="heading 3"/>
    <w:basedOn w:val="Normal"/>
    <w:next w:val="Normal"/>
    <w:link w:val="Heading3Char"/>
    <w:uiPriority w:val="9"/>
    <w:unhideWhenUsed/>
    <w:qFormat/>
    <w:rsid w:val="00F72F26"/>
    <w:pPr>
      <w:keepNext/>
      <w:keepLines/>
      <w:spacing w:before="160" w:after="80"/>
      <w:outlineLvl w:val="2"/>
    </w:pPr>
    <w:rPr>
      <w:rFonts w:eastAsiaTheme="majorEastAsia" w:cstheme="majorBidi"/>
      <w:color w:val="2E74B5" w:themeColor="accent1" w:themeShade="BF"/>
      <w:sz w:val="28"/>
      <w:szCs w:val="28"/>
    </w:rPr>
  </w:style>
  <w:style w:type="paragraph" w:styleId="Heading4">
    <w:name w:val="heading 4"/>
    <w:basedOn w:val="Normal"/>
    <w:next w:val="Normal"/>
    <w:link w:val="Heading4Char"/>
    <w:uiPriority w:val="9"/>
    <w:semiHidden/>
    <w:unhideWhenUsed/>
    <w:qFormat/>
    <w:rsid w:val="00F72F26"/>
    <w:pPr>
      <w:keepNext/>
      <w:keepLines/>
      <w:spacing w:before="80" w:after="40"/>
      <w:outlineLvl w:val="3"/>
    </w:pPr>
    <w:rPr>
      <w:rFonts w:eastAsiaTheme="majorEastAsia" w:cstheme="majorBidi"/>
      <w:i/>
      <w:iCs/>
      <w:color w:val="2E74B5" w:themeColor="accent1" w:themeShade="BF"/>
    </w:rPr>
  </w:style>
  <w:style w:type="paragraph" w:styleId="Heading5">
    <w:name w:val="heading 5"/>
    <w:basedOn w:val="Normal"/>
    <w:next w:val="Normal"/>
    <w:link w:val="Heading5Char"/>
    <w:uiPriority w:val="9"/>
    <w:semiHidden/>
    <w:unhideWhenUsed/>
    <w:qFormat/>
    <w:rsid w:val="00F72F26"/>
    <w:pPr>
      <w:keepNext/>
      <w:keepLines/>
      <w:spacing w:before="80" w:after="40"/>
      <w:outlineLvl w:val="4"/>
    </w:pPr>
    <w:rPr>
      <w:rFonts w:eastAsiaTheme="majorEastAsia" w:cstheme="majorBidi"/>
      <w:color w:val="2E74B5" w:themeColor="accent1" w:themeShade="BF"/>
    </w:rPr>
  </w:style>
  <w:style w:type="paragraph" w:styleId="Heading6">
    <w:name w:val="heading 6"/>
    <w:basedOn w:val="Normal"/>
    <w:next w:val="Normal"/>
    <w:link w:val="Heading6Char"/>
    <w:uiPriority w:val="9"/>
    <w:semiHidden/>
    <w:unhideWhenUsed/>
    <w:qFormat/>
    <w:rsid w:val="00F72F26"/>
    <w:pPr>
      <w:keepNext/>
      <w:keepLines/>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F72F26"/>
    <w:pPr>
      <w:keepNext/>
      <w:keepLines/>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F72F26"/>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F72F26"/>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F72F26"/>
    <w:rPr>
      <w:rFonts w:asciiTheme="majorHAnsi" w:eastAsiaTheme="majorEastAsia" w:hAnsiTheme="majorHAnsi" w:cstheme="majorBidi"/>
      <w:color w:val="2E74B5" w:themeColor="accent1" w:themeShade="BF"/>
      <w:sz w:val="40"/>
      <w:szCs w:val="40"/>
    </w:rPr>
  </w:style>
  <w:style w:type="character" w:customStyle="1" w:styleId="Heading2Char">
    <w:name w:val="Heading 2 Char"/>
    <w:basedOn w:val="DefaultParagraphFont"/>
    <w:link w:val="Heading2"/>
    <w:uiPriority w:val="9"/>
    <w:semiHidden/>
    <w:rsid w:val="00F72F26"/>
    <w:rPr>
      <w:rFonts w:asciiTheme="majorHAnsi" w:eastAsiaTheme="majorEastAsia" w:hAnsiTheme="majorHAnsi" w:cstheme="majorBidi"/>
      <w:color w:val="2E74B5" w:themeColor="accent1" w:themeShade="BF"/>
      <w:sz w:val="32"/>
      <w:szCs w:val="32"/>
    </w:rPr>
  </w:style>
  <w:style w:type="character" w:customStyle="1" w:styleId="Heading3Char">
    <w:name w:val="Heading 3 Char"/>
    <w:basedOn w:val="DefaultParagraphFont"/>
    <w:link w:val="Heading3"/>
    <w:uiPriority w:val="9"/>
    <w:rsid w:val="00F72F26"/>
    <w:rPr>
      <w:rFonts w:eastAsiaTheme="majorEastAsia" w:cstheme="majorBidi"/>
      <w:color w:val="2E74B5" w:themeColor="accent1" w:themeShade="BF"/>
      <w:sz w:val="28"/>
      <w:szCs w:val="28"/>
    </w:rPr>
  </w:style>
  <w:style w:type="character" w:customStyle="1" w:styleId="Heading4Char">
    <w:name w:val="Heading 4 Char"/>
    <w:basedOn w:val="DefaultParagraphFont"/>
    <w:link w:val="Heading4"/>
    <w:uiPriority w:val="9"/>
    <w:semiHidden/>
    <w:rsid w:val="00F72F26"/>
    <w:rPr>
      <w:rFonts w:eastAsiaTheme="majorEastAsia" w:cstheme="majorBidi"/>
      <w:i/>
      <w:iCs/>
      <w:color w:val="2E74B5" w:themeColor="accent1" w:themeShade="BF"/>
    </w:rPr>
  </w:style>
  <w:style w:type="character" w:customStyle="1" w:styleId="Heading5Char">
    <w:name w:val="Heading 5 Char"/>
    <w:basedOn w:val="DefaultParagraphFont"/>
    <w:link w:val="Heading5"/>
    <w:uiPriority w:val="9"/>
    <w:semiHidden/>
    <w:rsid w:val="00F72F26"/>
    <w:rPr>
      <w:rFonts w:eastAsiaTheme="majorEastAsia" w:cstheme="majorBidi"/>
      <w:color w:val="2E74B5" w:themeColor="accent1" w:themeShade="BF"/>
    </w:rPr>
  </w:style>
  <w:style w:type="character" w:customStyle="1" w:styleId="Heading6Char">
    <w:name w:val="Heading 6 Char"/>
    <w:basedOn w:val="DefaultParagraphFont"/>
    <w:link w:val="Heading6"/>
    <w:uiPriority w:val="9"/>
    <w:semiHidden/>
    <w:rsid w:val="00F72F26"/>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F72F26"/>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F72F26"/>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F72F26"/>
    <w:rPr>
      <w:rFonts w:eastAsiaTheme="majorEastAsia" w:cstheme="majorBidi"/>
      <w:color w:val="272727" w:themeColor="text1" w:themeTint="D8"/>
    </w:rPr>
  </w:style>
  <w:style w:type="paragraph" w:styleId="Title">
    <w:name w:val="Title"/>
    <w:basedOn w:val="Normal"/>
    <w:next w:val="Normal"/>
    <w:link w:val="TitleChar"/>
    <w:uiPriority w:val="10"/>
    <w:qFormat/>
    <w:rsid w:val="00F72F26"/>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F72F26"/>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F72F26"/>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F72F26"/>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F72F26"/>
    <w:pPr>
      <w:spacing w:before="160"/>
      <w:jc w:val="center"/>
    </w:pPr>
    <w:rPr>
      <w:i/>
      <w:iCs/>
      <w:color w:val="404040" w:themeColor="text1" w:themeTint="BF"/>
    </w:rPr>
  </w:style>
  <w:style w:type="character" w:customStyle="1" w:styleId="QuoteChar">
    <w:name w:val="Quote Char"/>
    <w:basedOn w:val="DefaultParagraphFont"/>
    <w:link w:val="Quote"/>
    <w:uiPriority w:val="29"/>
    <w:rsid w:val="00F72F26"/>
    <w:rPr>
      <w:i/>
      <w:iCs/>
      <w:color w:val="404040" w:themeColor="text1" w:themeTint="BF"/>
    </w:rPr>
  </w:style>
  <w:style w:type="paragraph" w:styleId="ListParagraph">
    <w:name w:val="List Paragraph"/>
    <w:basedOn w:val="Normal"/>
    <w:uiPriority w:val="34"/>
    <w:qFormat/>
    <w:rsid w:val="00F72F26"/>
    <w:pPr>
      <w:ind w:left="720"/>
      <w:contextualSpacing/>
    </w:pPr>
  </w:style>
  <w:style w:type="character" w:styleId="IntenseEmphasis">
    <w:name w:val="Intense Emphasis"/>
    <w:basedOn w:val="DefaultParagraphFont"/>
    <w:uiPriority w:val="21"/>
    <w:qFormat/>
    <w:rsid w:val="00F72F26"/>
    <w:rPr>
      <w:i/>
      <w:iCs/>
      <w:color w:val="2E74B5" w:themeColor="accent1" w:themeShade="BF"/>
    </w:rPr>
  </w:style>
  <w:style w:type="paragraph" w:styleId="IntenseQuote">
    <w:name w:val="Intense Quote"/>
    <w:basedOn w:val="Normal"/>
    <w:next w:val="Normal"/>
    <w:link w:val="IntenseQuoteChar"/>
    <w:uiPriority w:val="30"/>
    <w:qFormat/>
    <w:rsid w:val="00F72F26"/>
    <w:pPr>
      <w:pBdr>
        <w:top w:val="single" w:sz="4" w:space="10" w:color="2E74B5" w:themeColor="accent1" w:themeShade="BF"/>
        <w:bottom w:val="single" w:sz="4" w:space="10" w:color="2E74B5" w:themeColor="accent1" w:themeShade="BF"/>
      </w:pBdr>
      <w:spacing w:before="360" w:after="360"/>
      <w:ind w:left="864" w:right="864"/>
      <w:jc w:val="center"/>
    </w:pPr>
    <w:rPr>
      <w:i/>
      <w:iCs/>
      <w:color w:val="2E74B5" w:themeColor="accent1" w:themeShade="BF"/>
    </w:rPr>
  </w:style>
  <w:style w:type="character" w:customStyle="1" w:styleId="IntenseQuoteChar">
    <w:name w:val="Intense Quote Char"/>
    <w:basedOn w:val="DefaultParagraphFont"/>
    <w:link w:val="IntenseQuote"/>
    <w:uiPriority w:val="30"/>
    <w:rsid w:val="00F72F26"/>
    <w:rPr>
      <w:i/>
      <w:iCs/>
      <w:color w:val="2E74B5" w:themeColor="accent1" w:themeShade="BF"/>
    </w:rPr>
  </w:style>
  <w:style w:type="character" w:styleId="IntenseReference">
    <w:name w:val="Intense Reference"/>
    <w:basedOn w:val="DefaultParagraphFont"/>
    <w:uiPriority w:val="32"/>
    <w:qFormat/>
    <w:rsid w:val="00F72F26"/>
    <w:rPr>
      <w:b/>
      <w:bCs/>
      <w:smallCaps/>
      <w:color w:val="2E74B5" w:themeColor="accent1" w:themeShade="BF"/>
      <w:spacing w:val="5"/>
    </w:rPr>
  </w:style>
  <w:style w:type="paragraph" w:styleId="NormalWeb">
    <w:name w:val="Normal (Web)"/>
    <w:basedOn w:val="Normal"/>
    <w:uiPriority w:val="99"/>
    <w:semiHidden/>
    <w:unhideWhenUsed/>
    <w:rsid w:val="00F72F26"/>
    <w:pPr>
      <w:spacing w:before="100" w:beforeAutospacing="1" w:after="100" w:afterAutospacing="1" w:line="240" w:lineRule="auto"/>
    </w:pPr>
    <w:rPr>
      <w:rFonts w:ascii="Times New Roman" w:eastAsia="Times New Roman" w:hAnsi="Times New Roman" w:cs="Times New Roman"/>
      <w:kern w:val="0"/>
      <w:sz w:val="24"/>
      <w:szCs w:val="24"/>
      <w14:ligatures w14:val="none"/>
    </w:rPr>
  </w:style>
  <w:style w:type="character" w:styleId="Strong">
    <w:name w:val="Strong"/>
    <w:basedOn w:val="DefaultParagraphFont"/>
    <w:uiPriority w:val="22"/>
    <w:qFormat/>
    <w:rsid w:val="00F72F26"/>
    <w:rPr>
      <w:b/>
      <w:bCs/>
    </w:rPr>
  </w:style>
  <w:style w:type="paragraph" w:customStyle="1" w:styleId="Default">
    <w:name w:val="Default"/>
    <w:rsid w:val="00A653CA"/>
    <w:pPr>
      <w:autoSpaceDE w:val="0"/>
      <w:autoSpaceDN w:val="0"/>
      <w:adjustRightInd w:val="0"/>
      <w:spacing w:after="0" w:line="240" w:lineRule="auto"/>
    </w:pPr>
    <w:rPr>
      <w:rFonts w:ascii="Times New Roman" w:hAnsi="Times New Roman" w:cs="Times New Roman"/>
      <w:color w:val="000000"/>
      <w:kern w:val="0"/>
      <w:sz w:val="24"/>
      <w:szCs w:val="24"/>
    </w:rPr>
  </w:style>
  <w:style w:type="paragraph" w:styleId="Revision">
    <w:name w:val="Revision"/>
    <w:hidden/>
    <w:uiPriority w:val="99"/>
    <w:semiHidden/>
    <w:rsid w:val="00872C66"/>
    <w:pPr>
      <w:spacing w:after="0" w:line="240" w:lineRule="auto"/>
    </w:pPr>
  </w:style>
  <w:style w:type="character" w:styleId="Hyperlink">
    <w:name w:val="Hyperlink"/>
    <w:basedOn w:val="DefaultParagraphFont"/>
    <w:uiPriority w:val="99"/>
    <w:unhideWhenUsed/>
    <w:rsid w:val="00D212EA"/>
    <w:rPr>
      <w:color w:val="0563C1" w:themeColor="hyperlink"/>
      <w:u w:val="single"/>
    </w:rPr>
  </w:style>
  <w:style w:type="paragraph" w:styleId="FootnoteText">
    <w:name w:val="footnote text"/>
    <w:basedOn w:val="Normal"/>
    <w:link w:val="FootnoteTextChar"/>
    <w:uiPriority w:val="99"/>
    <w:semiHidden/>
    <w:unhideWhenUsed/>
    <w:rsid w:val="00D212EA"/>
    <w:pPr>
      <w:spacing w:after="0" w:line="240" w:lineRule="auto"/>
    </w:pPr>
    <w:rPr>
      <w:kern w:val="0"/>
      <w:sz w:val="20"/>
      <w:szCs w:val="20"/>
      <w:lang w:val="en-CA"/>
      <w14:ligatures w14:val="none"/>
    </w:rPr>
  </w:style>
  <w:style w:type="character" w:customStyle="1" w:styleId="FootnoteTextChar">
    <w:name w:val="Footnote Text Char"/>
    <w:basedOn w:val="DefaultParagraphFont"/>
    <w:link w:val="FootnoteText"/>
    <w:uiPriority w:val="99"/>
    <w:semiHidden/>
    <w:rsid w:val="00D212EA"/>
    <w:rPr>
      <w:kern w:val="0"/>
      <w:sz w:val="20"/>
      <w:szCs w:val="20"/>
      <w:lang w:val="en-CA"/>
      <w14:ligatures w14:val="none"/>
    </w:rPr>
  </w:style>
  <w:style w:type="character" w:styleId="FootnoteReference">
    <w:name w:val="footnote reference"/>
    <w:basedOn w:val="DefaultParagraphFont"/>
    <w:uiPriority w:val="99"/>
    <w:semiHidden/>
    <w:unhideWhenUsed/>
    <w:rsid w:val="00D212EA"/>
    <w:rPr>
      <w:vertAlign w:val="superscript"/>
    </w:rPr>
  </w:style>
  <w:style w:type="table" w:styleId="TableGrid">
    <w:name w:val="Table Grid"/>
    <w:basedOn w:val="TableNormal"/>
    <w:uiPriority w:val="39"/>
    <w:rsid w:val="005A482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CommentReference">
    <w:name w:val="annotation reference"/>
    <w:basedOn w:val="DefaultParagraphFont"/>
    <w:uiPriority w:val="99"/>
    <w:semiHidden/>
    <w:unhideWhenUsed/>
    <w:rsid w:val="006A26F8"/>
    <w:rPr>
      <w:sz w:val="16"/>
      <w:szCs w:val="16"/>
    </w:rPr>
  </w:style>
  <w:style w:type="paragraph" w:styleId="CommentText">
    <w:name w:val="annotation text"/>
    <w:basedOn w:val="Normal"/>
    <w:link w:val="CommentTextChar"/>
    <w:uiPriority w:val="99"/>
    <w:unhideWhenUsed/>
    <w:rsid w:val="006A26F8"/>
    <w:pPr>
      <w:spacing w:line="240" w:lineRule="auto"/>
    </w:pPr>
    <w:rPr>
      <w:sz w:val="20"/>
      <w:szCs w:val="20"/>
    </w:rPr>
  </w:style>
  <w:style w:type="character" w:customStyle="1" w:styleId="CommentTextChar">
    <w:name w:val="Comment Text Char"/>
    <w:basedOn w:val="DefaultParagraphFont"/>
    <w:link w:val="CommentText"/>
    <w:uiPriority w:val="99"/>
    <w:rsid w:val="006A26F8"/>
    <w:rPr>
      <w:sz w:val="20"/>
      <w:szCs w:val="20"/>
    </w:rPr>
  </w:style>
  <w:style w:type="paragraph" w:styleId="CommentSubject">
    <w:name w:val="annotation subject"/>
    <w:basedOn w:val="CommentText"/>
    <w:next w:val="CommentText"/>
    <w:link w:val="CommentSubjectChar"/>
    <w:uiPriority w:val="99"/>
    <w:semiHidden/>
    <w:unhideWhenUsed/>
    <w:rsid w:val="006A26F8"/>
    <w:rPr>
      <w:b/>
      <w:bCs/>
    </w:rPr>
  </w:style>
  <w:style w:type="character" w:customStyle="1" w:styleId="CommentSubjectChar">
    <w:name w:val="Comment Subject Char"/>
    <w:basedOn w:val="CommentTextChar"/>
    <w:link w:val="CommentSubject"/>
    <w:uiPriority w:val="99"/>
    <w:semiHidden/>
    <w:rsid w:val="006A26F8"/>
    <w:rPr>
      <w:b/>
      <w:bCs/>
      <w:sz w:val="20"/>
      <w:szCs w:val="20"/>
    </w:rPr>
  </w:style>
  <w:style w:type="character" w:customStyle="1" w:styleId="cf01">
    <w:name w:val="cf01"/>
    <w:basedOn w:val="DefaultParagraphFont"/>
    <w:rsid w:val="00775E9F"/>
    <w:rPr>
      <w:rFonts w:ascii="Segoe UI" w:hAnsi="Segoe UI" w:cs="Segoe UI" w:hint="default"/>
      <w:sz w:val="18"/>
      <w:szCs w:val="18"/>
    </w:rPr>
  </w:style>
  <w:style w:type="paragraph" w:styleId="Header">
    <w:name w:val="header"/>
    <w:basedOn w:val="Normal"/>
    <w:link w:val="HeaderChar"/>
    <w:uiPriority w:val="99"/>
    <w:unhideWhenUsed/>
    <w:rsid w:val="00283524"/>
    <w:pPr>
      <w:tabs>
        <w:tab w:val="center" w:pos="4680"/>
        <w:tab w:val="right" w:pos="9360"/>
      </w:tabs>
      <w:spacing w:after="0" w:line="240" w:lineRule="auto"/>
    </w:pPr>
  </w:style>
  <w:style w:type="character" w:customStyle="1" w:styleId="HeaderChar">
    <w:name w:val="Header Char"/>
    <w:basedOn w:val="DefaultParagraphFont"/>
    <w:link w:val="Header"/>
    <w:uiPriority w:val="99"/>
    <w:rsid w:val="00283524"/>
  </w:style>
  <w:style w:type="paragraph" w:styleId="Footer">
    <w:name w:val="footer"/>
    <w:basedOn w:val="Normal"/>
    <w:link w:val="FooterChar"/>
    <w:uiPriority w:val="99"/>
    <w:unhideWhenUsed/>
    <w:rsid w:val="00283524"/>
    <w:pPr>
      <w:tabs>
        <w:tab w:val="center" w:pos="4680"/>
        <w:tab w:val="right" w:pos="9360"/>
      </w:tabs>
      <w:spacing w:after="0" w:line="240" w:lineRule="auto"/>
    </w:pPr>
  </w:style>
  <w:style w:type="character" w:customStyle="1" w:styleId="FooterChar">
    <w:name w:val="Footer Char"/>
    <w:basedOn w:val="DefaultParagraphFont"/>
    <w:link w:val="Footer"/>
    <w:uiPriority w:val="99"/>
    <w:rsid w:val="00283524"/>
  </w:style>
  <w:style w:type="paragraph" w:styleId="Caption">
    <w:name w:val="caption"/>
    <w:basedOn w:val="Normal"/>
    <w:next w:val="Normal"/>
    <w:uiPriority w:val="35"/>
    <w:unhideWhenUsed/>
    <w:qFormat/>
    <w:rsid w:val="003A7C2B"/>
    <w:pPr>
      <w:spacing w:after="200" w:line="240" w:lineRule="auto"/>
    </w:pPr>
    <w:rPr>
      <w:i/>
      <w:iCs/>
      <w:color w:val="44546A" w:themeColor="text2"/>
      <w:sz w:val="18"/>
      <w:szCs w:val="18"/>
    </w:rPr>
  </w:style>
  <w:style w:type="paragraph" w:styleId="BalloonText">
    <w:name w:val="Balloon Text"/>
    <w:basedOn w:val="Normal"/>
    <w:link w:val="BalloonTextChar"/>
    <w:uiPriority w:val="99"/>
    <w:semiHidden/>
    <w:unhideWhenUsed/>
    <w:rsid w:val="00BB1EBC"/>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BB1EBC"/>
    <w:rPr>
      <w:rFonts w:ascii="Segoe UI" w:hAnsi="Segoe UI" w:cs="Segoe UI"/>
      <w:sz w:val="18"/>
      <w:szCs w:val="18"/>
    </w:rPr>
  </w:style>
  <w:style w:type="paragraph" w:customStyle="1" w:styleId="pf0">
    <w:name w:val="pf0"/>
    <w:basedOn w:val="Normal"/>
    <w:rsid w:val="00D334E1"/>
    <w:pPr>
      <w:spacing w:before="100" w:beforeAutospacing="1" w:after="100" w:afterAutospacing="1" w:line="240" w:lineRule="auto"/>
    </w:pPr>
    <w:rPr>
      <w:rFonts w:ascii="Times New Roman" w:eastAsia="Times New Roman" w:hAnsi="Times New Roman" w:cs="Times New Roman"/>
      <w:kern w:val="0"/>
      <w:sz w:val="24"/>
      <w:szCs w:val="24"/>
      <w14:ligatures w14:val="non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76432158">
      <w:bodyDiv w:val="1"/>
      <w:marLeft w:val="0"/>
      <w:marRight w:val="0"/>
      <w:marTop w:val="0"/>
      <w:marBottom w:val="0"/>
      <w:divBdr>
        <w:top w:val="none" w:sz="0" w:space="0" w:color="auto"/>
        <w:left w:val="none" w:sz="0" w:space="0" w:color="auto"/>
        <w:bottom w:val="none" w:sz="0" w:space="0" w:color="auto"/>
        <w:right w:val="none" w:sz="0" w:space="0" w:color="auto"/>
      </w:divBdr>
    </w:div>
    <w:div w:id="353926477">
      <w:bodyDiv w:val="1"/>
      <w:marLeft w:val="0"/>
      <w:marRight w:val="0"/>
      <w:marTop w:val="0"/>
      <w:marBottom w:val="0"/>
      <w:divBdr>
        <w:top w:val="none" w:sz="0" w:space="0" w:color="auto"/>
        <w:left w:val="none" w:sz="0" w:space="0" w:color="auto"/>
        <w:bottom w:val="none" w:sz="0" w:space="0" w:color="auto"/>
        <w:right w:val="none" w:sz="0" w:space="0" w:color="auto"/>
      </w:divBdr>
    </w:div>
    <w:div w:id="507184029">
      <w:bodyDiv w:val="1"/>
      <w:marLeft w:val="0"/>
      <w:marRight w:val="0"/>
      <w:marTop w:val="0"/>
      <w:marBottom w:val="0"/>
      <w:divBdr>
        <w:top w:val="none" w:sz="0" w:space="0" w:color="auto"/>
        <w:left w:val="none" w:sz="0" w:space="0" w:color="auto"/>
        <w:bottom w:val="none" w:sz="0" w:space="0" w:color="auto"/>
        <w:right w:val="none" w:sz="0" w:space="0" w:color="auto"/>
      </w:divBdr>
    </w:div>
    <w:div w:id="623123102">
      <w:bodyDiv w:val="1"/>
      <w:marLeft w:val="0"/>
      <w:marRight w:val="0"/>
      <w:marTop w:val="0"/>
      <w:marBottom w:val="0"/>
      <w:divBdr>
        <w:top w:val="none" w:sz="0" w:space="0" w:color="auto"/>
        <w:left w:val="none" w:sz="0" w:space="0" w:color="auto"/>
        <w:bottom w:val="none" w:sz="0" w:space="0" w:color="auto"/>
        <w:right w:val="none" w:sz="0" w:space="0" w:color="auto"/>
      </w:divBdr>
      <w:divsChild>
        <w:div w:id="1804350188">
          <w:marLeft w:val="0"/>
          <w:marRight w:val="0"/>
          <w:marTop w:val="0"/>
          <w:marBottom w:val="0"/>
          <w:divBdr>
            <w:top w:val="none" w:sz="0" w:space="0" w:color="auto"/>
            <w:left w:val="none" w:sz="0" w:space="0" w:color="auto"/>
            <w:bottom w:val="none" w:sz="0" w:space="0" w:color="auto"/>
            <w:right w:val="none" w:sz="0" w:space="0" w:color="auto"/>
          </w:divBdr>
        </w:div>
      </w:divsChild>
    </w:div>
    <w:div w:id="800611130">
      <w:bodyDiv w:val="1"/>
      <w:marLeft w:val="0"/>
      <w:marRight w:val="0"/>
      <w:marTop w:val="0"/>
      <w:marBottom w:val="0"/>
      <w:divBdr>
        <w:top w:val="none" w:sz="0" w:space="0" w:color="auto"/>
        <w:left w:val="none" w:sz="0" w:space="0" w:color="auto"/>
        <w:bottom w:val="none" w:sz="0" w:space="0" w:color="auto"/>
        <w:right w:val="none" w:sz="0" w:space="0" w:color="auto"/>
      </w:divBdr>
    </w:div>
    <w:div w:id="838497210">
      <w:bodyDiv w:val="1"/>
      <w:marLeft w:val="0"/>
      <w:marRight w:val="0"/>
      <w:marTop w:val="0"/>
      <w:marBottom w:val="0"/>
      <w:divBdr>
        <w:top w:val="none" w:sz="0" w:space="0" w:color="auto"/>
        <w:left w:val="none" w:sz="0" w:space="0" w:color="auto"/>
        <w:bottom w:val="none" w:sz="0" w:space="0" w:color="auto"/>
        <w:right w:val="none" w:sz="0" w:space="0" w:color="auto"/>
      </w:divBdr>
    </w:div>
    <w:div w:id="861095138">
      <w:bodyDiv w:val="1"/>
      <w:marLeft w:val="0"/>
      <w:marRight w:val="0"/>
      <w:marTop w:val="0"/>
      <w:marBottom w:val="0"/>
      <w:divBdr>
        <w:top w:val="none" w:sz="0" w:space="0" w:color="auto"/>
        <w:left w:val="none" w:sz="0" w:space="0" w:color="auto"/>
        <w:bottom w:val="none" w:sz="0" w:space="0" w:color="auto"/>
        <w:right w:val="none" w:sz="0" w:space="0" w:color="auto"/>
      </w:divBdr>
    </w:div>
    <w:div w:id="897085891">
      <w:bodyDiv w:val="1"/>
      <w:marLeft w:val="0"/>
      <w:marRight w:val="0"/>
      <w:marTop w:val="0"/>
      <w:marBottom w:val="0"/>
      <w:divBdr>
        <w:top w:val="none" w:sz="0" w:space="0" w:color="auto"/>
        <w:left w:val="none" w:sz="0" w:space="0" w:color="auto"/>
        <w:bottom w:val="none" w:sz="0" w:space="0" w:color="auto"/>
        <w:right w:val="none" w:sz="0" w:space="0" w:color="auto"/>
      </w:divBdr>
    </w:div>
    <w:div w:id="967785378">
      <w:bodyDiv w:val="1"/>
      <w:marLeft w:val="0"/>
      <w:marRight w:val="0"/>
      <w:marTop w:val="0"/>
      <w:marBottom w:val="0"/>
      <w:divBdr>
        <w:top w:val="none" w:sz="0" w:space="0" w:color="auto"/>
        <w:left w:val="none" w:sz="0" w:space="0" w:color="auto"/>
        <w:bottom w:val="none" w:sz="0" w:space="0" w:color="auto"/>
        <w:right w:val="none" w:sz="0" w:space="0" w:color="auto"/>
      </w:divBdr>
    </w:div>
    <w:div w:id="1180659813">
      <w:bodyDiv w:val="1"/>
      <w:marLeft w:val="0"/>
      <w:marRight w:val="0"/>
      <w:marTop w:val="0"/>
      <w:marBottom w:val="0"/>
      <w:divBdr>
        <w:top w:val="none" w:sz="0" w:space="0" w:color="auto"/>
        <w:left w:val="none" w:sz="0" w:space="0" w:color="auto"/>
        <w:bottom w:val="none" w:sz="0" w:space="0" w:color="auto"/>
        <w:right w:val="none" w:sz="0" w:space="0" w:color="auto"/>
      </w:divBdr>
    </w:div>
    <w:div w:id="1218012745">
      <w:bodyDiv w:val="1"/>
      <w:marLeft w:val="0"/>
      <w:marRight w:val="0"/>
      <w:marTop w:val="0"/>
      <w:marBottom w:val="0"/>
      <w:divBdr>
        <w:top w:val="none" w:sz="0" w:space="0" w:color="auto"/>
        <w:left w:val="none" w:sz="0" w:space="0" w:color="auto"/>
        <w:bottom w:val="none" w:sz="0" w:space="0" w:color="auto"/>
        <w:right w:val="none" w:sz="0" w:space="0" w:color="auto"/>
      </w:divBdr>
    </w:div>
    <w:div w:id="1249656633">
      <w:bodyDiv w:val="1"/>
      <w:marLeft w:val="0"/>
      <w:marRight w:val="0"/>
      <w:marTop w:val="0"/>
      <w:marBottom w:val="0"/>
      <w:divBdr>
        <w:top w:val="none" w:sz="0" w:space="0" w:color="auto"/>
        <w:left w:val="none" w:sz="0" w:space="0" w:color="auto"/>
        <w:bottom w:val="none" w:sz="0" w:space="0" w:color="auto"/>
        <w:right w:val="none" w:sz="0" w:space="0" w:color="auto"/>
      </w:divBdr>
    </w:div>
    <w:div w:id="1347638147">
      <w:bodyDiv w:val="1"/>
      <w:marLeft w:val="0"/>
      <w:marRight w:val="0"/>
      <w:marTop w:val="0"/>
      <w:marBottom w:val="0"/>
      <w:divBdr>
        <w:top w:val="none" w:sz="0" w:space="0" w:color="auto"/>
        <w:left w:val="none" w:sz="0" w:space="0" w:color="auto"/>
        <w:bottom w:val="none" w:sz="0" w:space="0" w:color="auto"/>
        <w:right w:val="none" w:sz="0" w:space="0" w:color="auto"/>
      </w:divBdr>
    </w:div>
    <w:div w:id="1419251367">
      <w:bodyDiv w:val="1"/>
      <w:marLeft w:val="0"/>
      <w:marRight w:val="0"/>
      <w:marTop w:val="0"/>
      <w:marBottom w:val="0"/>
      <w:divBdr>
        <w:top w:val="none" w:sz="0" w:space="0" w:color="auto"/>
        <w:left w:val="none" w:sz="0" w:space="0" w:color="auto"/>
        <w:bottom w:val="none" w:sz="0" w:space="0" w:color="auto"/>
        <w:right w:val="none" w:sz="0" w:space="0" w:color="auto"/>
      </w:divBdr>
    </w:div>
    <w:div w:id="1901165054">
      <w:bodyDiv w:val="1"/>
      <w:marLeft w:val="0"/>
      <w:marRight w:val="0"/>
      <w:marTop w:val="0"/>
      <w:marBottom w:val="0"/>
      <w:divBdr>
        <w:top w:val="none" w:sz="0" w:space="0" w:color="auto"/>
        <w:left w:val="none" w:sz="0" w:space="0" w:color="auto"/>
        <w:bottom w:val="none" w:sz="0" w:space="0" w:color="auto"/>
        <w:right w:val="none" w:sz="0" w:space="0" w:color="auto"/>
      </w:divBdr>
      <w:divsChild>
        <w:div w:id="176847475">
          <w:marLeft w:val="0"/>
          <w:marRight w:val="0"/>
          <w:marTop w:val="0"/>
          <w:marBottom w:val="0"/>
          <w:divBdr>
            <w:top w:val="none" w:sz="0" w:space="0" w:color="auto"/>
            <w:left w:val="none" w:sz="0" w:space="0" w:color="auto"/>
            <w:bottom w:val="none" w:sz="0" w:space="0" w:color="auto"/>
            <w:right w:val="none" w:sz="0" w:space="0" w:color="auto"/>
          </w:divBdr>
        </w:div>
        <w:div w:id="1300962566">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settings" Target="settings.xml"/><Relationship Id="rId18" Type="http://schemas.openxmlformats.org/officeDocument/2006/relationships/image" Target="media/image2.png"/><Relationship Id="rId26" Type="http://schemas.openxmlformats.org/officeDocument/2006/relationships/image" Target="media/image4.jpeg"/><Relationship Id="rId3" Type="http://schemas.openxmlformats.org/officeDocument/2006/relationships/customXml" Target="../customXml/item3.xml"/><Relationship Id="rId21" Type="http://schemas.openxmlformats.org/officeDocument/2006/relationships/footer" Target="footer1.xml"/><Relationship Id="rId34"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styles" Target="styles.xml"/><Relationship Id="rId17" Type="http://schemas.openxmlformats.org/officeDocument/2006/relationships/image" Target="media/image1.png"/><Relationship Id="rId25" Type="http://schemas.openxmlformats.org/officeDocument/2006/relationships/image" Target="media/image3.jpeg"/><Relationship Id="rId33" Type="http://schemas.microsoft.com/office/2018/08/relationships/commentsExtensible" Target="commentsExtensible.xml"/><Relationship Id="rId2" Type="http://schemas.openxmlformats.org/officeDocument/2006/relationships/customXml" Target="../customXml/item2.xml"/><Relationship Id="rId16" Type="http://schemas.openxmlformats.org/officeDocument/2006/relationships/endnotes" Target="endnotes.xml"/><Relationship Id="rId20" Type="http://schemas.openxmlformats.org/officeDocument/2006/relationships/header" Target="header2.xml"/><Relationship Id="rId29" Type="http://schemas.openxmlformats.org/officeDocument/2006/relationships/image" Target="media/image7.jpeg"/><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numbering" Target="numbering.xml"/><Relationship Id="rId24" Type="http://schemas.openxmlformats.org/officeDocument/2006/relationships/footer" Target="footer3.xml"/><Relationship Id="rId32" Type="http://schemas.microsoft.com/office/2016/09/relationships/commentsIds" Target="commentsIds.xml"/><Relationship Id="rId5" Type="http://schemas.openxmlformats.org/officeDocument/2006/relationships/customXml" Target="../customXml/item5.xml"/><Relationship Id="rId15" Type="http://schemas.openxmlformats.org/officeDocument/2006/relationships/footnotes" Target="footnotes.xml"/><Relationship Id="rId23" Type="http://schemas.openxmlformats.org/officeDocument/2006/relationships/header" Target="header3.xml"/><Relationship Id="rId28" Type="http://schemas.openxmlformats.org/officeDocument/2006/relationships/image" Target="media/image6.jpeg"/><Relationship Id="rId36" Type="http://schemas.openxmlformats.org/officeDocument/2006/relationships/theme" Target="theme/theme1.xml"/><Relationship Id="rId10" Type="http://schemas.openxmlformats.org/officeDocument/2006/relationships/customXml" Target="../customXml/item10.xml"/><Relationship Id="rId19" Type="http://schemas.openxmlformats.org/officeDocument/2006/relationships/header" Target="header1.xml"/><Relationship Id="rId31" Type="http://schemas.microsoft.com/office/2011/relationships/commentsExtended" Target="commentsExtended.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webSettings" Target="webSettings.xml"/><Relationship Id="rId22" Type="http://schemas.openxmlformats.org/officeDocument/2006/relationships/footer" Target="footer2.xml"/><Relationship Id="rId27" Type="http://schemas.openxmlformats.org/officeDocument/2006/relationships/image" Target="media/image5.jpeg"/><Relationship Id="rId30" Type="http://schemas.openxmlformats.org/officeDocument/2006/relationships/comments" Target="comments.xml"/><Relationship Id="rId35" Type="http://schemas.microsoft.com/office/2011/relationships/people" Target="people.xml"/><Relationship Id="rId8" Type="http://schemas.openxmlformats.org/officeDocument/2006/relationships/customXml" Target="../customXml/item8.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item1.xml><?xml version="1.0" encoding="utf-8"?>
<p:properties xmlns:p="http://schemas.microsoft.com/office/2006/metadata/properties" xmlns:xsi="http://www.w3.org/2001/XMLSchema-instance" xmlns:pc="http://schemas.microsoft.com/office/infopath/2007/PartnerControls">
  <documentManagement>
    <Subject_x0020_GoA xmlns="350c7f2d-22b5-4c05-88ab-16906deb3555" xsi:nil="true"/>
    <h5c22b25fd914590af6f7504dd8d5e82 xmlns="350c7f2d-22b5-4c05-88ab-16906deb3555">
      <Terms xmlns="http://schemas.microsoft.com/office/infopath/2007/PartnerControls">
        <TermInfo xmlns="http://schemas.microsoft.com/office/infopath/2007/PartnerControls">
          <TermName xmlns="http://schemas.microsoft.com/office/infopath/2007/PartnerControls">No</TermName>
          <TermId xmlns="http://schemas.microsoft.com/office/infopath/2007/PartnerControls">7a3957b4-6333-4b3f-aca5-11043f0480fb</TermId>
        </TermInfo>
      </Terms>
    </h5c22b25fd914590af6f7504dd8d5e82>
    <TaxCatchAll xmlns="350c7f2d-22b5-4c05-88ab-16906deb3555">
      <Value>1</Value>
    </TaxCatchAll>
    <b10e50595339447db3b0d16aff0e3d79 xmlns="350c7f2d-22b5-4c05-88ab-16906deb3555">
      <Terms xmlns="http://schemas.microsoft.com/office/infopath/2007/PartnerControls"/>
    </b10e50595339447db3b0d16aff0e3d79>
    <iec6cfa028bf4e91bd7258a6733aefa5 xmlns="350c7f2d-22b5-4c05-88ab-16906deb3555">
      <Terms xmlns="http://schemas.microsoft.com/office/infopath/2007/PartnerControls"/>
    </iec6cfa028bf4e91bd7258a6733aefa5>
    <Closure_x0020_Date_x0020_GoA xmlns="350c7f2d-22b5-4c05-88ab-16906deb3555" xsi:nil="true"/>
    <e4e1391327164fcf9b36427592ef5372 xmlns="350c7f2d-22b5-4c05-88ab-16906deb3555">
      <Terms xmlns="http://schemas.microsoft.com/office/infopath/2007/PartnerControls"/>
    </e4e1391327164fcf9b36427592ef5372>
    <Description_x0020_GoA xmlns="350c7f2d-22b5-4c05-88ab-16906deb3555" xsi:nil="true"/>
    <e14f78495b6d4881b0a4f259bbfaac0a xmlns="350c7f2d-22b5-4c05-88ab-16906deb3555">
      <Terms xmlns="http://schemas.microsoft.com/office/infopath/2007/PartnerControls"/>
    </e14f78495b6d4881b0a4f259bbfaac0a>
    <_dlc_DocId xmlns="64a9b943-778c-4da0-895c-1de9f18f38e7">KM54ZP5PYYFA-1743957115-526</_dlc_DocId>
    <_dlc_DocIdUrl xmlns="64a9b943-778c-4da0-895c-1de9f18f38e7">
      <Url>https://abgov.sharepoint.com/sites/S200D09-AEPTW/_layouts/15/DocIdRedir.aspx?ID=KM54ZP5PYYFA-1743957115-526</Url>
      <Description>KM54ZP5PYYFA-1743957115-526</Description>
    </_dlc_DocIdUrl>
  </documentManagement>
</p: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 GoA" ma:contentTypeID="0x010100B6FCA605DBB3BD43929E639BB88658FC0037500E6B81333A47B1667040672D01DC" ma:contentTypeVersion="13" ma:contentTypeDescription="" ma:contentTypeScope="" ma:versionID="79539135906ef96ef83c6a1031a1d7cb">
  <xsd:schema xmlns:xsd="http://www.w3.org/2001/XMLSchema" xmlns:xs="http://www.w3.org/2001/XMLSchema" xmlns:p="http://schemas.microsoft.com/office/2006/metadata/properties" xmlns:ns2="350c7f2d-22b5-4c05-88ab-16906deb3555" xmlns:ns3="64a9b943-778c-4da0-895c-1de9f18f38e7" targetNamespace="http://schemas.microsoft.com/office/2006/metadata/properties" ma:root="true" ma:fieldsID="c8decd5fe13ae490ac076249ce78d5fb" ns2:_="" ns3:_="">
    <xsd:import namespace="350c7f2d-22b5-4c05-88ab-16906deb3555"/>
    <xsd:import namespace="64a9b943-778c-4da0-895c-1de9f18f38e7"/>
    <xsd:element name="properties">
      <xsd:complexType>
        <xsd:sequence>
          <xsd:element name="documentManagement">
            <xsd:complexType>
              <xsd:all>
                <xsd:element ref="ns2:Description_x0020_GoA" minOccurs="0"/>
                <xsd:element ref="ns2:Subject_x0020_GoA" minOccurs="0"/>
                <xsd:element ref="ns2:Closure_x0020_Date_x0020_GoA" minOccurs="0"/>
                <xsd:element ref="ns2:TaxCatchAllLabel" minOccurs="0"/>
                <xsd:element ref="ns2:e14f78495b6d4881b0a4f259bbfaac0a" minOccurs="0"/>
                <xsd:element ref="ns2:b10e50595339447db3b0d16aff0e3d79" minOccurs="0"/>
                <xsd:element ref="ns2:e4e1391327164fcf9b36427592ef5372" minOccurs="0"/>
                <xsd:element ref="ns2:TaxCatchAll" minOccurs="0"/>
                <xsd:element ref="ns2:h5c22b25fd914590af6f7504dd8d5e82" minOccurs="0"/>
                <xsd:element ref="ns2:iec6cfa028bf4e91bd7258a6733aefa5"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0c7f2d-22b5-4c05-88ab-16906deb3555" elementFormDefault="qualified">
    <xsd:import namespace="http://schemas.microsoft.com/office/2006/documentManagement/types"/>
    <xsd:import namespace="http://schemas.microsoft.com/office/infopath/2007/PartnerControls"/>
    <xsd:element name="Description_x0020_GoA" ma:index="5" nillable="true" ma:displayName="Description GoA" ma:description="A concise narrative of the content of an information resource." ma:internalName="Description_x0020_GoA" ma:readOnly="false">
      <xsd:simpleType>
        <xsd:restriction base="dms:Note">
          <xsd:maxLength value="255"/>
        </xsd:restriction>
      </xsd:simpleType>
    </xsd:element>
    <xsd:element name="Subject_x0020_GoA" ma:index="6" nillable="true" ma:displayName="Subject GoA" ma:description="A controlled term that expresses the main topical content of an information resource." ma:format="Dropdown" ma:internalName="Subject_x0020_GoA" ma:readOnly="false">
      <xsd:simpleType>
        <xsd:union memberTypes="dms:Text">
          <xsd:simpleType>
            <xsd:restriction base="dms:Choice">
              <xsd:enumeration value="Can be updated by site manager"/>
            </xsd:restriction>
          </xsd:simpleType>
        </xsd:union>
      </xsd:simpleType>
    </xsd:element>
    <xsd:element name="Closure_x0020_Date_x0020_GoA" ma:index="9" nillable="true" ma:displayName="Closure Date GoA" ma:format="DateOnly" ma:internalName="Closure_x0020_Date_x0020_GoA">
      <xsd:simpleType>
        <xsd:restriction base="dms:DateTime"/>
      </xsd:simpleType>
    </xsd:element>
    <xsd:element name="TaxCatchAllLabel" ma:index="12" nillable="true" ma:displayName="Taxonomy Catch All Column1" ma:hidden="true" ma:list="{3bb614d7-280f-4ef5-ab1c-77b6a9998408}" ma:internalName="TaxCatchAllLabel" ma:readOnly="true" ma:showField="CatchAllDataLabel" ma:web="64a9b943-778c-4da0-895c-1de9f18f38e7">
      <xsd:complexType>
        <xsd:complexContent>
          <xsd:extension base="dms:MultiChoiceLookup">
            <xsd:sequence>
              <xsd:element name="Value" type="dms:Lookup" maxOccurs="unbounded" minOccurs="0" nillable="true"/>
            </xsd:sequence>
          </xsd:extension>
        </xsd:complexContent>
      </xsd:complexType>
    </xsd:element>
    <xsd:element name="e14f78495b6d4881b0a4f259bbfaac0a" ma:index="15" nillable="true" ma:taxonomy="true" ma:internalName="e14f78495b6d4881b0a4f259bbfaac0a" ma:taxonomyFieldName="Status_x0020_GoA" ma:displayName="Status GoA" ma:readOnly="false" ma:fieldId="{e14f7849-5b6d-4881-b0a4-f259bbfaac0a}" ma:sspId="a58cdee2-a078-4dcf-a938-a5ffeea6d2ec" ma:termSetId="77344222-8eaa-4686-b05e-9f0d89a1d511" ma:anchorId="00000000-0000-0000-0000-000000000000" ma:open="false" ma:isKeyword="false">
      <xsd:complexType>
        <xsd:sequence>
          <xsd:element ref="pc:Terms" minOccurs="0" maxOccurs="1"/>
        </xsd:sequence>
      </xsd:complexType>
    </xsd:element>
    <xsd:element name="b10e50595339447db3b0d16aff0e3d79" ma:index="16" nillable="true" ma:taxonomy="true" ma:internalName="b10e50595339447db3b0d16aff0e3d79" ma:taxonomyFieldName="Document_x0020_Type_x0020_GoA" ma:displayName="Document Type GoA" ma:readOnly="false" ma:default="" ma:fieldId="{b10e5059-5339-447d-b3b0-d16aff0e3d79}" ma:sspId="a58cdee2-a078-4dcf-a938-a5ffeea6d2ec" ma:termSetId="8e47272f-2430-495c-9e38-3fc9fb7cf148" ma:anchorId="00000000-0000-0000-0000-000000000000" ma:open="false" ma:isKeyword="false">
      <xsd:complexType>
        <xsd:sequence>
          <xsd:element ref="pc:Terms" minOccurs="0" maxOccurs="1"/>
        </xsd:sequence>
      </xsd:complexType>
    </xsd:element>
    <xsd:element name="e4e1391327164fcf9b36427592ef5372" ma:index="17" nillable="true" ma:taxonomy="true" ma:internalName="e4e1391327164fcf9b36427592ef5372" ma:taxonomyFieldName="Function_x0020_GoA" ma:displayName="Functional Class GoA" ma:readOnly="false" ma:default="" ma:fieldId="{e4e13913-2716-4fcf-9b36-427592ef5372}" ma:sspId="a58cdee2-a078-4dcf-a938-a5ffeea6d2ec" ma:termSetId="5b7505f6-1a47-4924-b6b6-6946ebca18f9" ma:anchorId="00000000-0000-0000-0000-000000000000" ma:open="false" ma:isKeyword="false">
      <xsd:complexType>
        <xsd:sequence>
          <xsd:element ref="pc:Terms" minOccurs="0" maxOccurs="1"/>
        </xsd:sequence>
      </xsd:complexType>
    </xsd:element>
    <xsd:element name="TaxCatchAll" ma:index="20" nillable="true" ma:displayName="Taxonomy Catch All Column" ma:hidden="true" ma:list="{3bb614d7-280f-4ef5-ab1c-77b6a9998408}" ma:internalName="TaxCatchAll" ma:readOnly="false" ma:showField="CatchAllData" ma:web="64a9b943-778c-4da0-895c-1de9f18f38e7">
      <xsd:complexType>
        <xsd:complexContent>
          <xsd:extension base="dms:MultiChoiceLookup">
            <xsd:sequence>
              <xsd:element name="Value" type="dms:Lookup" maxOccurs="unbounded" minOccurs="0" nillable="true"/>
            </xsd:sequence>
          </xsd:extension>
        </xsd:complexContent>
      </xsd:complexType>
    </xsd:element>
    <xsd:element name="h5c22b25fd914590af6f7504dd8d5e82" ma:index="21" nillable="true" ma:taxonomy="true" ma:internalName="h5c22b25fd914590af6f7504dd8d5e82" ma:taxonomyFieldName="Closure_x0020_Criteria_x0020_Met" ma:displayName="Closure Criteria Met GoA" ma:readOnly="false" ma:default="1;#No|7a3957b4-6333-4b3f-aca5-11043f0480fb" ma:fieldId="{15c22b25-fd91-4590-af6f-7504dd8d5e82}" ma:sspId="a58cdee2-a078-4dcf-a938-a5ffeea6d2ec" ma:termSetId="ba7140a2-bf7f-4ec2-b58b-c905b47cdb9c" ma:anchorId="00000000-0000-0000-0000-000000000000" ma:open="false" ma:isKeyword="false">
      <xsd:complexType>
        <xsd:sequence>
          <xsd:element ref="pc:Terms" minOccurs="0" maxOccurs="1"/>
        </xsd:sequence>
      </xsd:complexType>
    </xsd:element>
    <xsd:element name="iec6cfa028bf4e91bd7258a6733aefa5" ma:index="22" nillable="true" ma:taxonomy="true" ma:internalName="iec6cfa028bf4e91bd7258a6733aefa5" ma:taxonomyFieldName="Organization_x0020_GoA" ma:displayName="Organization GoA" ma:readOnly="false" ma:fieldId="{2ec6cfa0-28bf-4e91-bd72-58a6733aefa5}" ma:taxonomyMulti="true" ma:sspId="a58cdee2-a078-4dcf-a938-a5ffeea6d2ec" ma:termSetId="4f7bc610-b832-4b4c-9a7b-de0011e246d1"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64a9b943-778c-4da0-895c-1de9f18f38e7" elementFormDefault="qualified">
    <xsd:import namespace="http://schemas.microsoft.com/office/2006/documentManagement/types"/>
    <xsd:import namespace="http://schemas.microsoft.com/office/infopath/2007/PartnerControls"/>
    <xsd:element name="_dlc_DocId" ma:index="23" nillable="true" ma:displayName="Document ID Value" ma:description="The value of the document ID assigned to this item." ma:indexed="true" ma:internalName="_dlc_DocId" ma:readOnly="true">
      <xsd:simpleType>
        <xsd:restriction base="dms:Text"/>
      </xsd:simpleType>
    </xsd:element>
    <xsd:element name="_dlc_DocIdUrl" ma:index="2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5"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SharedContentType xmlns="Microsoft.SharePoint.Taxonomy.ContentTypeSync" SourceId="a58cdee2-a078-4dcf-a938-a5ffeea6d2ec" ContentTypeId="0x010100B6FCA605DBB3BD43929E639BB88658FC" PreviousValue="false"/>
</file>

<file path=customXml/item8.xml><?xml version="1.0" encoding="utf-8"?>
<ct:contentTypeSchema xmlns:ct="http://schemas.microsoft.com/office/2006/metadata/contentType" xmlns:ma="http://schemas.microsoft.com/office/2006/metadata/properties/metaAttributes" ct:_="" ma:_="" ma:contentTypeName="Document GoA" ma:contentTypeID="0x010100B6FCA605DBB3BD43929E639BB88658FC0037500E6B81333A47B1667040672D01DC" ma:contentTypeVersion="13" ma:contentTypeDescription="" ma:contentTypeScope="" ma:versionID="79539135906ef96ef83c6a1031a1d7cb">
  <xsd:schema xmlns:xsd="http://www.w3.org/2001/XMLSchema" xmlns:xs="http://www.w3.org/2001/XMLSchema" xmlns:p="http://schemas.microsoft.com/office/2006/metadata/properties" xmlns:ns2="350c7f2d-22b5-4c05-88ab-16906deb3555" xmlns:ns3="64a9b943-778c-4da0-895c-1de9f18f38e7" targetNamespace="http://schemas.microsoft.com/office/2006/metadata/properties" ma:root="true" ma:fieldsID="c8decd5fe13ae490ac076249ce78d5fb" ns2:_="" ns3:_="">
    <xsd:import namespace="350c7f2d-22b5-4c05-88ab-16906deb3555"/>
    <xsd:import namespace="64a9b943-778c-4da0-895c-1de9f18f38e7"/>
    <xsd:element name="properties">
      <xsd:complexType>
        <xsd:sequence>
          <xsd:element name="documentManagement">
            <xsd:complexType>
              <xsd:all>
                <xsd:element ref="ns2:Description_x0020_GoA" minOccurs="0"/>
                <xsd:element ref="ns2:Subject_x0020_GoA" minOccurs="0"/>
                <xsd:element ref="ns2:Closure_x0020_Date_x0020_GoA" minOccurs="0"/>
                <xsd:element ref="ns2:TaxCatchAllLabel" minOccurs="0"/>
                <xsd:element ref="ns2:e14f78495b6d4881b0a4f259bbfaac0a" minOccurs="0"/>
                <xsd:element ref="ns2:b10e50595339447db3b0d16aff0e3d79" minOccurs="0"/>
                <xsd:element ref="ns2:e4e1391327164fcf9b36427592ef5372" minOccurs="0"/>
                <xsd:element ref="ns2:TaxCatchAll" minOccurs="0"/>
                <xsd:element ref="ns2:h5c22b25fd914590af6f7504dd8d5e82" minOccurs="0"/>
                <xsd:element ref="ns2:iec6cfa028bf4e91bd7258a6733aefa5"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0c7f2d-22b5-4c05-88ab-16906deb3555" elementFormDefault="qualified">
    <xsd:import namespace="http://schemas.microsoft.com/office/2006/documentManagement/types"/>
    <xsd:import namespace="http://schemas.microsoft.com/office/infopath/2007/PartnerControls"/>
    <xsd:element name="Description_x0020_GoA" ma:index="5" nillable="true" ma:displayName="Description GoA" ma:description="A concise narrative of the content of an information resource." ma:internalName="Description_x0020_GoA" ma:readOnly="false">
      <xsd:simpleType>
        <xsd:restriction base="dms:Note">
          <xsd:maxLength value="255"/>
        </xsd:restriction>
      </xsd:simpleType>
    </xsd:element>
    <xsd:element name="Subject_x0020_GoA" ma:index="6" nillable="true" ma:displayName="Subject GoA" ma:description="A controlled term that expresses the main topical content of an information resource." ma:format="Dropdown" ma:internalName="Subject_x0020_GoA" ma:readOnly="false">
      <xsd:simpleType>
        <xsd:union memberTypes="dms:Text">
          <xsd:simpleType>
            <xsd:restriction base="dms:Choice">
              <xsd:enumeration value="Can be updated by site manager"/>
            </xsd:restriction>
          </xsd:simpleType>
        </xsd:union>
      </xsd:simpleType>
    </xsd:element>
    <xsd:element name="Closure_x0020_Date_x0020_GoA" ma:index="9" nillable="true" ma:displayName="Closure Date GoA" ma:format="DateOnly" ma:internalName="Closure_x0020_Date_x0020_GoA">
      <xsd:simpleType>
        <xsd:restriction base="dms:DateTime"/>
      </xsd:simpleType>
    </xsd:element>
    <xsd:element name="TaxCatchAllLabel" ma:index="12" nillable="true" ma:displayName="Taxonomy Catch All Column1" ma:hidden="true" ma:list="{3bb614d7-280f-4ef5-ab1c-77b6a9998408}" ma:internalName="TaxCatchAllLabel" ma:readOnly="true" ma:showField="CatchAllDataLabel" ma:web="64a9b943-778c-4da0-895c-1de9f18f38e7">
      <xsd:complexType>
        <xsd:complexContent>
          <xsd:extension base="dms:MultiChoiceLookup">
            <xsd:sequence>
              <xsd:element name="Value" type="dms:Lookup" maxOccurs="unbounded" minOccurs="0" nillable="true"/>
            </xsd:sequence>
          </xsd:extension>
        </xsd:complexContent>
      </xsd:complexType>
    </xsd:element>
    <xsd:element name="e14f78495b6d4881b0a4f259bbfaac0a" ma:index="15" nillable="true" ma:taxonomy="true" ma:internalName="e14f78495b6d4881b0a4f259bbfaac0a" ma:taxonomyFieldName="Status_x0020_GoA" ma:displayName="Status GoA" ma:readOnly="false" ma:fieldId="{e14f7849-5b6d-4881-b0a4-f259bbfaac0a}" ma:sspId="a58cdee2-a078-4dcf-a938-a5ffeea6d2ec" ma:termSetId="77344222-8eaa-4686-b05e-9f0d89a1d511" ma:anchorId="00000000-0000-0000-0000-000000000000" ma:open="false" ma:isKeyword="false">
      <xsd:complexType>
        <xsd:sequence>
          <xsd:element ref="pc:Terms" minOccurs="0" maxOccurs="1"/>
        </xsd:sequence>
      </xsd:complexType>
    </xsd:element>
    <xsd:element name="b10e50595339447db3b0d16aff0e3d79" ma:index="16" nillable="true" ma:taxonomy="true" ma:internalName="b10e50595339447db3b0d16aff0e3d79" ma:taxonomyFieldName="Document_x0020_Type_x0020_GoA" ma:displayName="Document Type GoA" ma:readOnly="false" ma:default="" ma:fieldId="{b10e5059-5339-447d-b3b0-d16aff0e3d79}" ma:sspId="a58cdee2-a078-4dcf-a938-a5ffeea6d2ec" ma:termSetId="8e47272f-2430-495c-9e38-3fc9fb7cf148" ma:anchorId="00000000-0000-0000-0000-000000000000" ma:open="false" ma:isKeyword="false">
      <xsd:complexType>
        <xsd:sequence>
          <xsd:element ref="pc:Terms" minOccurs="0" maxOccurs="1"/>
        </xsd:sequence>
      </xsd:complexType>
    </xsd:element>
    <xsd:element name="e4e1391327164fcf9b36427592ef5372" ma:index="17" nillable="true" ma:taxonomy="true" ma:internalName="e4e1391327164fcf9b36427592ef5372" ma:taxonomyFieldName="Function_x0020_GoA" ma:displayName="Functional Class GoA" ma:readOnly="false" ma:default="" ma:fieldId="{e4e13913-2716-4fcf-9b36-427592ef5372}" ma:sspId="a58cdee2-a078-4dcf-a938-a5ffeea6d2ec" ma:termSetId="5b7505f6-1a47-4924-b6b6-6946ebca18f9" ma:anchorId="00000000-0000-0000-0000-000000000000" ma:open="false" ma:isKeyword="false">
      <xsd:complexType>
        <xsd:sequence>
          <xsd:element ref="pc:Terms" minOccurs="0" maxOccurs="1"/>
        </xsd:sequence>
      </xsd:complexType>
    </xsd:element>
    <xsd:element name="TaxCatchAll" ma:index="20" nillable="true" ma:displayName="Taxonomy Catch All Column" ma:hidden="true" ma:list="{3bb614d7-280f-4ef5-ab1c-77b6a9998408}" ma:internalName="TaxCatchAll" ma:readOnly="false" ma:showField="CatchAllData" ma:web="64a9b943-778c-4da0-895c-1de9f18f38e7">
      <xsd:complexType>
        <xsd:complexContent>
          <xsd:extension base="dms:MultiChoiceLookup">
            <xsd:sequence>
              <xsd:element name="Value" type="dms:Lookup" maxOccurs="unbounded" minOccurs="0" nillable="true"/>
            </xsd:sequence>
          </xsd:extension>
        </xsd:complexContent>
      </xsd:complexType>
    </xsd:element>
    <xsd:element name="h5c22b25fd914590af6f7504dd8d5e82" ma:index="21" nillable="true" ma:taxonomy="true" ma:internalName="h5c22b25fd914590af6f7504dd8d5e82" ma:taxonomyFieldName="Closure_x0020_Criteria_x0020_Met" ma:displayName="Closure Criteria Met GoA" ma:readOnly="false" ma:default="1;#No|7a3957b4-6333-4b3f-aca5-11043f0480fb" ma:fieldId="{15c22b25-fd91-4590-af6f-7504dd8d5e82}" ma:sspId="a58cdee2-a078-4dcf-a938-a5ffeea6d2ec" ma:termSetId="ba7140a2-bf7f-4ec2-b58b-c905b47cdb9c" ma:anchorId="00000000-0000-0000-0000-000000000000" ma:open="false" ma:isKeyword="false">
      <xsd:complexType>
        <xsd:sequence>
          <xsd:element ref="pc:Terms" minOccurs="0" maxOccurs="1"/>
        </xsd:sequence>
      </xsd:complexType>
    </xsd:element>
    <xsd:element name="iec6cfa028bf4e91bd7258a6733aefa5" ma:index="22" nillable="true" ma:taxonomy="true" ma:internalName="iec6cfa028bf4e91bd7258a6733aefa5" ma:taxonomyFieldName="Organization_x0020_GoA" ma:displayName="Organization GoA" ma:readOnly="false" ma:fieldId="{2ec6cfa0-28bf-4e91-bd72-58a6733aefa5}" ma:taxonomyMulti="true" ma:sspId="a58cdee2-a078-4dcf-a938-a5ffeea6d2ec" ma:termSetId="4f7bc610-b832-4b4c-9a7b-de0011e246d1"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64a9b943-778c-4da0-895c-1de9f18f38e7" elementFormDefault="qualified">
    <xsd:import namespace="http://schemas.microsoft.com/office/2006/documentManagement/types"/>
    <xsd:import namespace="http://schemas.microsoft.com/office/infopath/2007/PartnerControls"/>
    <xsd:element name="_dlc_DocId" ma:index="23" nillable="true" ma:displayName="Document ID Value" ma:description="The value of the document ID assigned to this item." ma:indexed="true" ma:internalName="_dlc_DocId" ma:readOnly="true">
      <xsd:simpleType>
        <xsd:restriction base="dms:Text"/>
      </xsd:simpleType>
    </xsd:element>
    <xsd:element name="_dlc_DocIdUrl" ma:index="2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5"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9.xml><?xml version="1.0" encoding="utf-8"?>
<?mso-contentType ?>
<SharedContentType xmlns="Microsoft.SharePoint.Taxonomy.ContentTypeSync" SourceId="a58cdee2-a078-4dcf-a938-a5ffeea6d2ec" ContentTypeId="0x010100B6FCA605DBB3BD43929E639BB88658FC" PreviousValue="false"/>
</file>

<file path=customXml/item10.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414E0A21-44C2-46BF-96BD-172D3D3DFF0E}">
  <ds:schemaRefs>
    <ds:schemaRef ds:uri="http://schemas.microsoft.com/office/2006/metadata/properties"/>
    <ds:schemaRef ds:uri="http://schemas.microsoft.com/office/infopath/2007/PartnerControls"/>
    <ds:schemaRef ds:uri="350c7f2d-22b5-4c05-88ab-16906deb3555"/>
    <ds:schemaRef ds:uri="64a9b943-778c-4da0-895c-1de9f18f38e7"/>
  </ds:schemaRefs>
</ds:datastoreItem>
</file>

<file path=customXml/itemProps2.xml><?xml version="1.0" encoding="utf-8"?>
<ds:datastoreItem xmlns:ds="http://schemas.openxmlformats.org/officeDocument/2006/customXml" ds:itemID="{B31BD546-8D92-45C9-97B4-2806B58CC51E}">
  <ds:schemaRefs>
    <ds:schemaRef ds:uri="http://schemas.openxmlformats.org/officeDocument/2006/bibliography"/>
  </ds:schemaRefs>
</ds:datastoreItem>
</file>

<file path=customXml/itemProps3.xml><?xml version="1.0" encoding="utf-8"?>
<ds:datastoreItem xmlns:ds="http://schemas.openxmlformats.org/officeDocument/2006/customXml" ds:itemID="{58AED6F4-C544-45C6-9D79-35DF165990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0c7f2d-22b5-4c05-88ab-16906deb3555"/>
    <ds:schemaRef ds:uri="64a9b943-778c-4da0-895c-1de9f18f38e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726D71E9-1FE6-4978-8862-357901B8E7D8}">
  <ds:schemaRefs>
    <ds:schemaRef ds:uri="http://schemas.microsoft.com/sharepoint/v3/contenttype/forms"/>
  </ds:schemaRefs>
</ds:datastoreItem>
</file>

<file path=customXml/itemProps5.xml><?xml version="1.0" encoding="utf-8"?>
<ds:datastoreItem xmlns:ds="http://schemas.openxmlformats.org/officeDocument/2006/customXml" ds:itemID="{52D60D06-DF8B-4941-9AAA-051422F5D5EA}">
  <ds:schemaRefs>
    <ds:schemaRef ds:uri="http://schemas.microsoft.com/sharepoint/v3/contenttype/forms"/>
  </ds:schemaRefs>
</ds:datastoreItem>
</file>

<file path=customXml/itemProps6.xml><?xml version="1.0" encoding="utf-8"?>
<ds:datastoreItem xmlns:ds="http://schemas.openxmlformats.org/officeDocument/2006/customXml" ds:itemID="{8F862BFD-3541-4C50-8EE5-A8F6E9903361}">
  <ds:schemaRefs>
    <ds:schemaRef ds:uri="http://schemas.microsoft.com/sharepoint/events"/>
  </ds:schemaRefs>
</ds:datastoreItem>
</file>

<file path=customXml/itemProps7.xml><?xml version="1.0" encoding="utf-8"?>
<ds:datastoreItem xmlns:ds="http://schemas.openxmlformats.org/officeDocument/2006/customXml" ds:itemID="{6CDBB245-E836-4561-AC26-6289BB7473C5}">
  <ds:schemaRefs>
    <ds:schemaRef ds:uri="Microsoft.SharePoint.Taxonomy.ContentTypeSync"/>
  </ds:schemaRefs>
</ds:datastoreItem>
</file>

<file path=customXml/itemProps8.xml><?xml version="1.0" encoding="utf-8"?>
<ds:datastoreItem xmlns:ds="http://schemas.openxmlformats.org/officeDocument/2006/customXml" ds:itemID="{9F4D0FC5-08FF-4F8D-A23C-0473515866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0c7f2d-22b5-4c05-88ab-16906deb3555"/>
    <ds:schemaRef ds:uri="64a9b943-778c-4da0-895c-1de9f18f38e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9.xml><?xml version="1.0" encoding="utf-8"?>
<ds:datastoreItem xmlns:ds="http://schemas.openxmlformats.org/officeDocument/2006/customXml" ds:itemID="{E5DAFDBF-9614-49B3-BCBC-2160EC290C59}">
  <ds:schemaRefs>
    <ds:schemaRef ds:uri="Microsoft.SharePoint.Taxonomy.ContentTypeSync"/>
  </ds:schemaRefs>
</ds:datastoreItem>
</file>

<file path=customXml/itemProps10.xml><?xml version="1.0" encoding="utf-8"?>
<ds:datastoreItem xmlns:ds="http://schemas.openxmlformats.org/officeDocument/2006/customXml" ds:itemID="{1B503735-4E67-4CDC-8218-27FB2E414A4E}">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Normal.dotm</Template>
  <TotalTime>280</TotalTime>
  <Pages>12</Pages>
  <Words>2843</Words>
  <Characters>16211</Characters>
  <Application>Microsoft Office Word</Application>
  <DocSecurity>0</DocSecurity>
  <Lines>135</Lines>
  <Paragraphs>38</Paragraphs>
  <ScaleCrop>false</ScaleCrop>
  <HeadingPairs>
    <vt:vector size="2" baseType="variant">
      <vt:variant>
        <vt:lpstr>Title</vt:lpstr>
      </vt:variant>
      <vt:variant>
        <vt:i4>1</vt:i4>
      </vt:variant>
    </vt:vector>
  </HeadingPairs>
  <TitlesOfParts>
    <vt:vector size="1" baseType="lpstr">
      <vt:lpstr/>
    </vt:vector>
  </TitlesOfParts>
  <Company>Environment &amp; Climate Change Canada</Company>
  <LinksUpToDate>false</LinksUpToDate>
  <CharactersWithSpaces>19016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carmen.delachevrotie</dc:creator>
  <cp:keywords/>
  <dc:description/>
  <cp:lastModifiedBy>Stiller,Nadine (ECCC)</cp:lastModifiedBy>
  <cp:revision>10</cp:revision>
  <dcterms:created xsi:type="dcterms:W3CDTF">2025-05-12T15:39:00Z</dcterms:created>
  <dcterms:modified xsi:type="dcterms:W3CDTF">2025-05-13T20:32:00Z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FooterShapeIds">
    <vt:lpwstr>60470cd1,1b89d9f,77546ffb</vt:lpwstr>
  </property>
  <property fmtid="{D5CDD505-2E9C-101B-9397-08002B2CF9AE}" pid="3" name="ClassificationContentMarkingFooterFontProps">
    <vt:lpwstr>#000000,11,Calibri</vt:lpwstr>
  </property>
  <property fmtid="{D5CDD505-2E9C-101B-9397-08002B2CF9AE}" pid="4" name="ClassificationContentMarkingFooterText">
    <vt:lpwstr>Classification: Protected A</vt:lpwstr>
  </property>
  <property fmtid="{D5CDD505-2E9C-101B-9397-08002B2CF9AE}" pid="5" name="MSIP_Label_abf2ea38-542c-4b75-bd7d-582ec36a519f_Enabled">
    <vt:lpwstr>true</vt:lpwstr>
  </property>
  <property fmtid="{D5CDD505-2E9C-101B-9397-08002B2CF9AE}" pid="6" name="MSIP_Label_abf2ea38-542c-4b75-bd7d-582ec36a519f_SetDate">
    <vt:lpwstr>2024-11-21T21:21:48Z</vt:lpwstr>
  </property>
  <property fmtid="{D5CDD505-2E9C-101B-9397-08002B2CF9AE}" pid="7" name="MSIP_Label_abf2ea38-542c-4b75-bd7d-582ec36a519f_Method">
    <vt:lpwstr>Standard</vt:lpwstr>
  </property>
  <property fmtid="{D5CDD505-2E9C-101B-9397-08002B2CF9AE}" pid="8" name="MSIP_Label_abf2ea38-542c-4b75-bd7d-582ec36a519f_Name">
    <vt:lpwstr>Protected A</vt:lpwstr>
  </property>
  <property fmtid="{D5CDD505-2E9C-101B-9397-08002B2CF9AE}" pid="9" name="MSIP_Label_abf2ea38-542c-4b75-bd7d-582ec36a519f_SiteId">
    <vt:lpwstr>2bb51c06-af9b-42c5-8bf5-3c3b7b10850b</vt:lpwstr>
  </property>
  <property fmtid="{D5CDD505-2E9C-101B-9397-08002B2CF9AE}" pid="10" name="MSIP_Label_abf2ea38-542c-4b75-bd7d-582ec36a519f_ActionId">
    <vt:lpwstr>0d434c74-f257-42a7-96f1-77acef67ae82</vt:lpwstr>
  </property>
  <property fmtid="{D5CDD505-2E9C-101B-9397-08002B2CF9AE}" pid="11" name="MSIP_Label_abf2ea38-542c-4b75-bd7d-582ec36a519f_ContentBits">
    <vt:lpwstr>2</vt:lpwstr>
  </property>
  <property fmtid="{D5CDD505-2E9C-101B-9397-08002B2CF9AE}" pid="12" name="ContentTypeId">
    <vt:lpwstr>0x010100B6FCA605DBB3BD43929E639BB88658FC0037500E6B81333A47B1667040672D01DC</vt:lpwstr>
  </property>
  <property fmtid="{D5CDD505-2E9C-101B-9397-08002B2CF9AE}" pid="13" name="_dlc_DocIdItemGuid">
    <vt:lpwstr>f01ef24f-5d16-4479-af39-3e539df9a793</vt:lpwstr>
  </property>
  <property fmtid="{D5CDD505-2E9C-101B-9397-08002B2CF9AE}" pid="14" name="Closure Criteria Met">
    <vt:lpwstr>1</vt:lpwstr>
  </property>
  <property fmtid="{D5CDD505-2E9C-101B-9397-08002B2CF9AE}" pid="15" name="Organization GoA">
    <vt:lpwstr/>
  </property>
  <property fmtid="{D5CDD505-2E9C-101B-9397-08002B2CF9AE}" pid="16" name="Document Type GoA">
    <vt:lpwstr/>
  </property>
  <property fmtid="{D5CDD505-2E9C-101B-9397-08002B2CF9AE}" pid="17" name="Status GoA">
    <vt:lpwstr/>
  </property>
  <property fmtid="{D5CDD505-2E9C-101B-9397-08002B2CF9AE}" pid="18" name="Function GoA">
    <vt:lpwstr/>
  </property>
  <property fmtid="{D5CDD505-2E9C-101B-9397-08002B2CF9AE}" pid="19" name="Closure_x0020_Criteria_x0020_Met">
    <vt:lpwstr>1</vt:lpwstr>
  </property>
  <property fmtid="{D5CDD505-2E9C-101B-9397-08002B2CF9AE}" pid="20" name="Organization_x0020_GoA">
    <vt:lpwstr/>
  </property>
  <property fmtid="{D5CDD505-2E9C-101B-9397-08002B2CF9AE}" pid="21" name="Document_x0020_Type_x0020_GoA">
    <vt:lpwstr/>
  </property>
  <property fmtid="{D5CDD505-2E9C-101B-9397-08002B2CF9AE}" pid="22" name="Function_x0020_GoA">
    <vt:lpwstr/>
  </property>
  <property fmtid="{D5CDD505-2E9C-101B-9397-08002B2CF9AE}" pid="23" name="Status_x0020_GoA">
    <vt:lpwstr/>
  </property>
</Properties>
</file>