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6"/>
  </p:notesMasterIdLst>
  <p:sldIdLst>
    <p:sldId id="424" r:id="rId2"/>
    <p:sldId id="429" r:id="rId3"/>
    <p:sldId id="430" r:id="rId4"/>
    <p:sldId id="43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F6FAB3-2AD7-8C27-3180-D9F5E724938A}" name="Siwik,Paula (elle | she, her) (ECCC)" initials="PS" userId="S::Paula.Siwik@ec.gc.ca::b9570524-18bd-4adf-8fa8-7e6ce3d7da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156438-23DA-B9EA-56DE-17A054AEBF56}" v="678" dt="2025-05-27T21:19:18.1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47A30-299C-499C-9B89-CF19D050591C}" type="datetimeFigureOut">
              <a:rPr lang="en-CA" smtClean="0"/>
              <a:t>2025-05-27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7C29E-D40C-4463-8A10-0EACEA5E429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91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DBCEA74-BF92-80AD-4CAC-07759B856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‹#›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5098B9D-D4FA-C57C-BD0E-4233D23DF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15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19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24EE479-5D16-0FC4-13A7-4A5855132914}"/>
              </a:ext>
            </a:extLst>
          </p:cNvPr>
          <p:cNvGrpSpPr/>
          <p:nvPr userDrawn="1"/>
        </p:nvGrpSpPr>
        <p:grpSpPr>
          <a:xfrm>
            <a:off x="-27631" y="6025998"/>
            <a:ext cx="12247263" cy="832002"/>
            <a:chOff x="-10048" y="4645237"/>
            <a:chExt cx="12219414" cy="2212770"/>
          </a:xfrm>
        </p:grpSpPr>
        <p:sp>
          <p:nvSpPr>
            <p:cNvPr id="8" name="Rectangle 3">
              <a:extLst>
                <a:ext uri="{FF2B5EF4-FFF2-40B4-BE49-F238E27FC236}">
                  <a16:creationId xmlns:a16="http://schemas.microsoft.com/office/drawing/2014/main" id="{E05B1852-CEB7-8746-F7DC-A84D089BA7AB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35C360D2-D66C-A204-E9EF-FA721B54205B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6451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76052320-A930-BCBC-4536-2F7BC2B07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B78E61AA-A517-8AE2-C166-F6588090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8BF8EF32-32E3-B51E-AC4E-F5EADE96EA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68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6A5E44B3-2DF2-5E68-E000-A343EA3688DF}"/>
              </a:ext>
            </a:extLst>
          </p:cNvPr>
          <p:cNvGrpSpPr/>
          <p:nvPr userDrawn="1"/>
        </p:nvGrpSpPr>
        <p:grpSpPr>
          <a:xfrm>
            <a:off x="-19405" y="6025998"/>
            <a:ext cx="12247263" cy="832002"/>
            <a:chOff x="-10048" y="4645237"/>
            <a:chExt cx="12219414" cy="2212770"/>
          </a:xfrm>
        </p:grpSpPr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47F22175-7480-0652-7B5A-EF619827F174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id="{6350F69E-6F22-CAD4-88A2-C4E7AE714582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10F6B703-45F4-1CD5-9696-F135E0436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FF84F758-E869-9F53-0A74-218AE5C2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CD1BF416-C9F4-2934-7FDF-B54FBF7FF9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39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9637E57-063F-821F-2F11-BA9C14EF40AD}"/>
              </a:ext>
            </a:extLst>
          </p:cNvPr>
          <p:cNvGrpSpPr/>
          <p:nvPr userDrawn="1"/>
        </p:nvGrpSpPr>
        <p:grpSpPr>
          <a:xfrm>
            <a:off x="-19405" y="6025998"/>
            <a:ext cx="12247263" cy="832002"/>
            <a:chOff x="-10048" y="4645237"/>
            <a:chExt cx="12219414" cy="2212770"/>
          </a:xfrm>
        </p:grpSpPr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E4AC24D5-F091-E612-8966-EFBCB6A1EE6F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id="{3874F551-1662-0625-65C6-C8CD39B2F368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2F5C251-AF54-6350-C0DB-CA0D15CB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A close-up of a logo&#10;&#10;Description automatically generated">
            <a:extLst>
              <a:ext uri="{FF2B5EF4-FFF2-40B4-BE49-F238E27FC236}">
                <a16:creationId xmlns:a16="http://schemas.microsoft.com/office/drawing/2014/main" id="{24C74750-9710-7AFE-85DF-E35CCD3DF5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86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6CC108-50B9-4C9D-AC36-3DEE6558BBB7}"/>
              </a:ext>
            </a:extLst>
          </p:cNvPr>
          <p:cNvGrpSpPr/>
          <p:nvPr userDrawn="1"/>
        </p:nvGrpSpPr>
        <p:grpSpPr>
          <a:xfrm>
            <a:off x="-19405" y="6025998"/>
            <a:ext cx="12247263" cy="832002"/>
            <a:chOff x="-10048" y="4645237"/>
            <a:chExt cx="12219414" cy="2212770"/>
          </a:xfrm>
        </p:grpSpPr>
        <p:sp>
          <p:nvSpPr>
            <p:cNvPr id="14" name="Rectangle 3">
              <a:extLst>
                <a:ext uri="{FF2B5EF4-FFF2-40B4-BE49-F238E27FC236}">
                  <a16:creationId xmlns:a16="http://schemas.microsoft.com/office/drawing/2014/main" id="{022BB93B-A0B3-4160-04C3-B4A7A1E14D87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id="{997D385A-3038-0A53-2856-9D406B0ACF36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B003C0EA-B9C4-D0F4-BDD5-37C1F30F7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20352696-2854-FDFB-382C-C90CD357C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09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1BFAC8D-7390-BE84-361A-83066B53DA42}"/>
              </a:ext>
            </a:extLst>
          </p:cNvPr>
          <p:cNvGrpSpPr/>
          <p:nvPr userDrawn="1"/>
        </p:nvGrpSpPr>
        <p:grpSpPr>
          <a:xfrm>
            <a:off x="-19405" y="6025998"/>
            <a:ext cx="12247263" cy="832002"/>
            <a:chOff x="-10048" y="4645237"/>
            <a:chExt cx="12219414" cy="2212770"/>
          </a:xfrm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46AF8FED-4B19-42C7-0B2E-D17514441602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C288172B-0A81-6D65-D5C4-BA8780D5C660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A close-up of a logo&#10;&#10;Description automatically generated">
            <a:extLst>
              <a:ext uri="{FF2B5EF4-FFF2-40B4-BE49-F238E27FC236}">
                <a16:creationId xmlns:a16="http://schemas.microsoft.com/office/drawing/2014/main" id="{DC3955F0-0D3F-F9DA-ACD6-CC37FA2702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8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1FA07ED1-1CD5-C4D3-836C-F8E76597CC6B}"/>
              </a:ext>
            </a:extLst>
          </p:cNvPr>
          <p:cNvGrpSpPr/>
          <p:nvPr userDrawn="1"/>
        </p:nvGrpSpPr>
        <p:grpSpPr>
          <a:xfrm>
            <a:off x="-19405" y="6025998"/>
            <a:ext cx="12247263" cy="832002"/>
            <a:chOff x="-10048" y="4645237"/>
            <a:chExt cx="12219414" cy="2212770"/>
          </a:xfrm>
        </p:grpSpPr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9AEBA007-D723-63CA-6C77-56E67218F078}"/>
                </a:ext>
              </a:extLst>
            </p:cNvPr>
            <p:cNvSpPr/>
            <p:nvPr/>
          </p:nvSpPr>
          <p:spPr>
            <a:xfrm>
              <a:off x="-10046" y="4667383"/>
              <a:ext cx="12219412" cy="2190624"/>
            </a:xfrm>
            <a:custGeom>
              <a:avLst/>
              <a:gdLst>
                <a:gd name="connsiteX0" fmla="*/ 0 w 12192000"/>
                <a:gd name="connsiteY0" fmla="*/ 0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0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570271 h 1853381"/>
                <a:gd name="connsiteX1" fmla="*/ 12192000 w 12192000"/>
                <a:gd name="connsiteY1" fmla="*/ 0 h 1853381"/>
                <a:gd name="connsiteX2" fmla="*/ 12192000 w 12192000"/>
                <a:gd name="connsiteY2" fmla="*/ 1853381 h 1853381"/>
                <a:gd name="connsiteX3" fmla="*/ 0 w 12192000"/>
                <a:gd name="connsiteY3" fmla="*/ 1853381 h 1853381"/>
                <a:gd name="connsiteX4" fmla="*/ 0 w 12192000"/>
                <a:gd name="connsiteY4" fmla="*/ 570271 h 1853381"/>
                <a:gd name="connsiteX0" fmla="*/ 0 w 12192000"/>
                <a:gd name="connsiteY0" fmla="*/ 607368 h 1890478"/>
                <a:gd name="connsiteX1" fmla="*/ 12192000 w 12192000"/>
                <a:gd name="connsiteY1" fmla="*/ 37097 h 1890478"/>
                <a:gd name="connsiteX2" fmla="*/ 12192000 w 12192000"/>
                <a:gd name="connsiteY2" fmla="*/ 1890478 h 1890478"/>
                <a:gd name="connsiteX3" fmla="*/ 0 w 12192000"/>
                <a:gd name="connsiteY3" fmla="*/ 1890478 h 1890478"/>
                <a:gd name="connsiteX4" fmla="*/ 0 w 12192000"/>
                <a:gd name="connsiteY4" fmla="*/ 607368 h 1890478"/>
                <a:gd name="connsiteX0" fmla="*/ 0 w 12192000"/>
                <a:gd name="connsiteY0" fmla="*/ 696203 h 1979313"/>
                <a:gd name="connsiteX1" fmla="*/ 12192000 w 12192000"/>
                <a:gd name="connsiteY1" fmla="*/ 125932 h 1979313"/>
                <a:gd name="connsiteX2" fmla="*/ 12192000 w 12192000"/>
                <a:gd name="connsiteY2" fmla="*/ 1979313 h 1979313"/>
                <a:gd name="connsiteX3" fmla="*/ 0 w 12192000"/>
                <a:gd name="connsiteY3" fmla="*/ 1979313 h 1979313"/>
                <a:gd name="connsiteX4" fmla="*/ 0 w 12192000"/>
                <a:gd name="connsiteY4" fmla="*/ 696203 h 1979313"/>
                <a:gd name="connsiteX0" fmla="*/ 0 w 12192000"/>
                <a:gd name="connsiteY0" fmla="*/ 571705 h 1854815"/>
                <a:gd name="connsiteX1" fmla="*/ 3165231 w 12192000"/>
                <a:gd name="connsiteY1" fmla="*/ 1788113 h 1854815"/>
                <a:gd name="connsiteX2" fmla="*/ 12192000 w 12192000"/>
                <a:gd name="connsiteY2" fmla="*/ 1434 h 1854815"/>
                <a:gd name="connsiteX3" fmla="*/ 12192000 w 12192000"/>
                <a:gd name="connsiteY3" fmla="*/ 1854815 h 1854815"/>
                <a:gd name="connsiteX4" fmla="*/ 0 w 12192000"/>
                <a:gd name="connsiteY4" fmla="*/ 1854815 h 1854815"/>
                <a:gd name="connsiteX5" fmla="*/ 0 w 12192000"/>
                <a:gd name="connsiteY5" fmla="*/ 571705 h 1854815"/>
                <a:gd name="connsiteX0" fmla="*/ 0 w 12192000"/>
                <a:gd name="connsiteY0" fmla="*/ 571732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0 w 12192000"/>
                <a:gd name="connsiteY5" fmla="*/ 571732 h 1854842"/>
                <a:gd name="connsiteX0" fmla="*/ 20097 w 12192000"/>
                <a:gd name="connsiteY0" fmla="*/ 647134 h 1854842"/>
                <a:gd name="connsiteX1" fmla="*/ 3356150 w 12192000"/>
                <a:gd name="connsiteY1" fmla="*/ 1753338 h 1854842"/>
                <a:gd name="connsiteX2" fmla="*/ 12192000 w 12192000"/>
                <a:gd name="connsiteY2" fmla="*/ 1461 h 1854842"/>
                <a:gd name="connsiteX3" fmla="*/ 12192000 w 12192000"/>
                <a:gd name="connsiteY3" fmla="*/ 1854842 h 1854842"/>
                <a:gd name="connsiteX4" fmla="*/ 0 w 12192000"/>
                <a:gd name="connsiteY4" fmla="*/ 1854842 h 1854842"/>
                <a:gd name="connsiteX5" fmla="*/ 20097 w 12192000"/>
                <a:gd name="connsiteY5" fmla="*/ 647134 h 1854842"/>
                <a:gd name="connsiteX0" fmla="*/ 0 w 12202048"/>
                <a:gd name="connsiteY0" fmla="*/ 647134 h 1854842"/>
                <a:gd name="connsiteX1" fmla="*/ 3366198 w 12202048"/>
                <a:gd name="connsiteY1" fmla="*/ 1753338 h 1854842"/>
                <a:gd name="connsiteX2" fmla="*/ 12202048 w 12202048"/>
                <a:gd name="connsiteY2" fmla="*/ 1461 h 1854842"/>
                <a:gd name="connsiteX3" fmla="*/ 12202048 w 12202048"/>
                <a:gd name="connsiteY3" fmla="*/ 1854842 h 1854842"/>
                <a:gd name="connsiteX4" fmla="*/ 10048 w 12202048"/>
                <a:gd name="connsiteY4" fmla="*/ 1854842 h 1854842"/>
                <a:gd name="connsiteX5" fmla="*/ 0 w 12202048"/>
                <a:gd name="connsiteY5" fmla="*/ 647134 h 1854842"/>
                <a:gd name="connsiteX0" fmla="*/ 0 w 12202048"/>
                <a:gd name="connsiteY0" fmla="*/ 647116 h 1854824"/>
                <a:gd name="connsiteX1" fmla="*/ 3356150 w 12202048"/>
                <a:gd name="connsiteY1" fmla="*/ 1776521 h 1854824"/>
                <a:gd name="connsiteX2" fmla="*/ 12202048 w 12202048"/>
                <a:gd name="connsiteY2" fmla="*/ 1443 h 1854824"/>
                <a:gd name="connsiteX3" fmla="*/ 12202048 w 12202048"/>
                <a:gd name="connsiteY3" fmla="*/ 1854824 h 1854824"/>
                <a:gd name="connsiteX4" fmla="*/ 10048 w 12202048"/>
                <a:gd name="connsiteY4" fmla="*/ 1854824 h 1854824"/>
                <a:gd name="connsiteX5" fmla="*/ 0 w 12202048"/>
                <a:gd name="connsiteY5" fmla="*/ 647116 h 1854824"/>
                <a:gd name="connsiteX0" fmla="*/ 0 w 12202048"/>
                <a:gd name="connsiteY0" fmla="*/ 647125 h 1854833"/>
                <a:gd name="connsiteX1" fmla="*/ 5988818 w 12202048"/>
                <a:gd name="connsiteY1" fmla="*/ 1764930 h 1854833"/>
                <a:gd name="connsiteX2" fmla="*/ 12202048 w 12202048"/>
                <a:gd name="connsiteY2" fmla="*/ 1452 h 1854833"/>
                <a:gd name="connsiteX3" fmla="*/ 12202048 w 12202048"/>
                <a:gd name="connsiteY3" fmla="*/ 1854833 h 1854833"/>
                <a:gd name="connsiteX4" fmla="*/ 10048 w 12202048"/>
                <a:gd name="connsiteY4" fmla="*/ 1854833 h 1854833"/>
                <a:gd name="connsiteX5" fmla="*/ 0 w 12202048"/>
                <a:gd name="connsiteY5" fmla="*/ 647125 h 1854833"/>
                <a:gd name="connsiteX0" fmla="*/ 0 w 12202048"/>
                <a:gd name="connsiteY0" fmla="*/ 647089 h 1854797"/>
                <a:gd name="connsiteX1" fmla="*/ 3326005 w 12202048"/>
                <a:gd name="connsiteY1" fmla="*/ 1811295 h 1854797"/>
                <a:gd name="connsiteX2" fmla="*/ 12202048 w 12202048"/>
                <a:gd name="connsiteY2" fmla="*/ 1416 h 1854797"/>
                <a:gd name="connsiteX3" fmla="*/ 12202048 w 12202048"/>
                <a:gd name="connsiteY3" fmla="*/ 1854797 h 1854797"/>
                <a:gd name="connsiteX4" fmla="*/ 10048 w 12202048"/>
                <a:gd name="connsiteY4" fmla="*/ 1854797 h 1854797"/>
                <a:gd name="connsiteX5" fmla="*/ 0 w 12202048"/>
                <a:gd name="connsiteY5" fmla="*/ 647089 h 1854797"/>
                <a:gd name="connsiteX0" fmla="*/ 0 w 12202048"/>
                <a:gd name="connsiteY0" fmla="*/ 837895 h 2045603"/>
                <a:gd name="connsiteX1" fmla="*/ 3326005 w 12202048"/>
                <a:gd name="connsiteY1" fmla="*/ 2002101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36053 w 12202048"/>
                <a:gd name="connsiteY1" fmla="*/ 1895204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837895 h 2045603"/>
                <a:gd name="connsiteX1" fmla="*/ 3356150 w 12202048"/>
                <a:gd name="connsiteY1" fmla="*/ 1846616 h 2045603"/>
                <a:gd name="connsiteX2" fmla="*/ 8842549 w 12202048"/>
                <a:gd name="connsiteY2" fmla="*/ 221445 h 2045603"/>
                <a:gd name="connsiteX3" fmla="*/ 12202048 w 12202048"/>
                <a:gd name="connsiteY3" fmla="*/ 192222 h 2045603"/>
                <a:gd name="connsiteX4" fmla="*/ 12202048 w 12202048"/>
                <a:gd name="connsiteY4" fmla="*/ 2045603 h 2045603"/>
                <a:gd name="connsiteX5" fmla="*/ 10048 w 12202048"/>
                <a:gd name="connsiteY5" fmla="*/ 2045603 h 2045603"/>
                <a:gd name="connsiteX6" fmla="*/ 0 w 12202048"/>
                <a:gd name="connsiteY6" fmla="*/ 837895 h 2045603"/>
                <a:gd name="connsiteX0" fmla="*/ 0 w 12202048"/>
                <a:gd name="connsiteY0" fmla="*/ 745063 h 1952771"/>
                <a:gd name="connsiteX1" fmla="*/ 3356150 w 12202048"/>
                <a:gd name="connsiteY1" fmla="*/ 1753784 h 1952771"/>
                <a:gd name="connsiteX2" fmla="*/ 8842549 w 12202048"/>
                <a:gd name="connsiteY2" fmla="*/ 128613 h 1952771"/>
                <a:gd name="connsiteX3" fmla="*/ 12202048 w 12202048"/>
                <a:gd name="connsiteY3" fmla="*/ 99390 h 1952771"/>
                <a:gd name="connsiteX4" fmla="*/ 12202048 w 12202048"/>
                <a:gd name="connsiteY4" fmla="*/ 1952771 h 1952771"/>
                <a:gd name="connsiteX5" fmla="*/ 10048 w 12202048"/>
                <a:gd name="connsiteY5" fmla="*/ 1952771 h 1952771"/>
                <a:gd name="connsiteX6" fmla="*/ 0 w 12202048"/>
                <a:gd name="connsiteY6" fmla="*/ 745063 h 1952771"/>
                <a:gd name="connsiteX0" fmla="*/ 0 w 12202048"/>
                <a:gd name="connsiteY0" fmla="*/ 792744 h 2000452"/>
                <a:gd name="connsiteX1" fmla="*/ 3356150 w 12202048"/>
                <a:gd name="connsiteY1" fmla="*/ 1801465 h 2000452"/>
                <a:gd name="connsiteX2" fmla="*/ 8842549 w 12202048"/>
                <a:gd name="connsiteY2" fmla="*/ 176294 h 2000452"/>
                <a:gd name="connsiteX3" fmla="*/ 12202048 w 12202048"/>
                <a:gd name="connsiteY3" fmla="*/ 147071 h 2000452"/>
                <a:gd name="connsiteX4" fmla="*/ 12202048 w 12202048"/>
                <a:gd name="connsiteY4" fmla="*/ 2000452 h 2000452"/>
                <a:gd name="connsiteX5" fmla="*/ 10048 w 12202048"/>
                <a:gd name="connsiteY5" fmla="*/ 2000452 h 2000452"/>
                <a:gd name="connsiteX6" fmla="*/ 0 w 12202048"/>
                <a:gd name="connsiteY6" fmla="*/ 792744 h 2000452"/>
                <a:gd name="connsiteX0" fmla="*/ 0 w 12202048"/>
                <a:gd name="connsiteY0" fmla="*/ 862799 h 2070507"/>
                <a:gd name="connsiteX1" fmla="*/ 3356150 w 12202048"/>
                <a:gd name="connsiteY1" fmla="*/ 1871520 h 2070507"/>
                <a:gd name="connsiteX2" fmla="*/ 8842549 w 12202048"/>
                <a:gd name="connsiteY2" fmla="*/ 246349 h 2070507"/>
                <a:gd name="connsiteX3" fmla="*/ 12202048 w 12202048"/>
                <a:gd name="connsiteY3" fmla="*/ 217126 h 2070507"/>
                <a:gd name="connsiteX4" fmla="*/ 12202048 w 12202048"/>
                <a:gd name="connsiteY4" fmla="*/ 2070507 h 2070507"/>
                <a:gd name="connsiteX5" fmla="*/ 10048 w 12202048"/>
                <a:gd name="connsiteY5" fmla="*/ 2070507 h 2070507"/>
                <a:gd name="connsiteX6" fmla="*/ 0 w 12202048"/>
                <a:gd name="connsiteY6" fmla="*/ 862799 h 2070507"/>
                <a:gd name="connsiteX0" fmla="*/ 0 w 12202048"/>
                <a:gd name="connsiteY0" fmla="*/ 867906 h 2075614"/>
                <a:gd name="connsiteX1" fmla="*/ 3356150 w 12202048"/>
                <a:gd name="connsiteY1" fmla="*/ 1876627 h 2075614"/>
                <a:gd name="connsiteX2" fmla="*/ 8842549 w 12202048"/>
                <a:gd name="connsiteY2" fmla="*/ 251456 h 2075614"/>
                <a:gd name="connsiteX3" fmla="*/ 12202048 w 12202048"/>
                <a:gd name="connsiteY3" fmla="*/ 222233 h 2075614"/>
                <a:gd name="connsiteX4" fmla="*/ 12202048 w 12202048"/>
                <a:gd name="connsiteY4" fmla="*/ 2075614 h 2075614"/>
                <a:gd name="connsiteX5" fmla="*/ 10048 w 12202048"/>
                <a:gd name="connsiteY5" fmla="*/ 2075614 h 2075614"/>
                <a:gd name="connsiteX6" fmla="*/ 0 w 12202048"/>
                <a:gd name="connsiteY6" fmla="*/ 867906 h 2075614"/>
                <a:gd name="connsiteX0" fmla="*/ 0 w 12206701"/>
                <a:gd name="connsiteY0" fmla="*/ 857730 h 2065438"/>
                <a:gd name="connsiteX1" fmla="*/ 3356150 w 12206701"/>
                <a:gd name="connsiteY1" fmla="*/ 1866451 h 2065438"/>
                <a:gd name="connsiteX2" fmla="*/ 8842549 w 12206701"/>
                <a:gd name="connsiteY2" fmla="*/ 241280 h 2065438"/>
                <a:gd name="connsiteX3" fmla="*/ 12202048 w 12206701"/>
                <a:gd name="connsiteY3" fmla="*/ 212057 h 2065438"/>
                <a:gd name="connsiteX4" fmla="*/ 12202048 w 12206701"/>
                <a:gd name="connsiteY4" fmla="*/ 2065438 h 2065438"/>
                <a:gd name="connsiteX5" fmla="*/ 10048 w 12206701"/>
                <a:gd name="connsiteY5" fmla="*/ 2065438 h 2065438"/>
                <a:gd name="connsiteX6" fmla="*/ 0 w 12206701"/>
                <a:gd name="connsiteY6" fmla="*/ 857730 h 2065438"/>
                <a:gd name="connsiteX0" fmla="*/ 0 w 12208042"/>
                <a:gd name="connsiteY0" fmla="*/ 904528 h 2112236"/>
                <a:gd name="connsiteX1" fmla="*/ 3356150 w 12208042"/>
                <a:gd name="connsiteY1" fmla="*/ 1913249 h 2112236"/>
                <a:gd name="connsiteX2" fmla="*/ 8842549 w 12208042"/>
                <a:gd name="connsiteY2" fmla="*/ 288078 h 2112236"/>
                <a:gd name="connsiteX3" fmla="*/ 12202048 w 12208042"/>
                <a:gd name="connsiteY3" fmla="*/ 258855 h 2112236"/>
                <a:gd name="connsiteX4" fmla="*/ 12202048 w 12208042"/>
                <a:gd name="connsiteY4" fmla="*/ 2112236 h 2112236"/>
                <a:gd name="connsiteX5" fmla="*/ 10048 w 12208042"/>
                <a:gd name="connsiteY5" fmla="*/ 2112236 h 2112236"/>
                <a:gd name="connsiteX6" fmla="*/ 0 w 12208042"/>
                <a:gd name="connsiteY6" fmla="*/ 904528 h 2112236"/>
                <a:gd name="connsiteX0" fmla="*/ 0 w 12208042"/>
                <a:gd name="connsiteY0" fmla="*/ 843938 h 2051646"/>
                <a:gd name="connsiteX1" fmla="*/ 3356150 w 12208042"/>
                <a:gd name="connsiteY1" fmla="*/ 1852659 h 2051646"/>
                <a:gd name="connsiteX2" fmla="*/ 8842549 w 12208042"/>
                <a:gd name="connsiteY2" fmla="*/ 407763 h 2051646"/>
                <a:gd name="connsiteX3" fmla="*/ 12202048 w 12208042"/>
                <a:gd name="connsiteY3" fmla="*/ 198265 h 2051646"/>
                <a:gd name="connsiteX4" fmla="*/ 12202048 w 12208042"/>
                <a:gd name="connsiteY4" fmla="*/ 2051646 h 2051646"/>
                <a:gd name="connsiteX5" fmla="*/ 10048 w 12208042"/>
                <a:gd name="connsiteY5" fmla="*/ 2051646 h 2051646"/>
                <a:gd name="connsiteX6" fmla="*/ 0 w 12208042"/>
                <a:gd name="connsiteY6" fmla="*/ 843938 h 2051646"/>
                <a:gd name="connsiteX0" fmla="*/ 0 w 12208103"/>
                <a:gd name="connsiteY0" fmla="*/ 827814 h 2035522"/>
                <a:gd name="connsiteX1" fmla="*/ 3356150 w 12208103"/>
                <a:gd name="connsiteY1" fmla="*/ 1836535 h 2035522"/>
                <a:gd name="connsiteX2" fmla="*/ 8864191 w 12208103"/>
                <a:gd name="connsiteY2" fmla="*/ 456025 h 2035522"/>
                <a:gd name="connsiteX3" fmla="*/ 12202048 w 12208103"/>
                <a:gd name="connsiteY3" fmla="*/ 182141 h 2035522"/>
                <a:gd name="connsiteX4" fmla="*/ 12202048 w 12208103"/>
                <a:gd name="connsiteY4" fmla="*/ 2035522 h 2035522"/>
                <a:gd name="connsiteX5" fmla="*/ 10048 w 12208103"/>
                <a:gd name="connsiteY5" fmla="*/ 2035522 h 2035522"/>
                <a:gd name="connsiteX6" fmla="*/ 0 w 12208103"/>
                <a:gd name="connsiteY6" fmla="*/ 827814 h 2035522"/>
                <a:gd name="connsiteX0" fmla="*/ 0 w 12208119"/>
                <a:gd name="connsiteY0" fmla="*/ 819213 h 2026921"/>
                <a:gd name="connsiteX1" fmla="*/ 3356150 w 12208119"/>
                <a:gd name="connsiteY1" fmla="*/ 1827934 h 2026921"/>
                <a:gd name="connsiteX2" fmla="*/ 8869602 w 12208119"/>
                <a:gd name="connsiteY2" fmla="*/ 486055 h 2026921"/>
                <a:gd name="connsiteX3" fmla="*/ 12202048 w 12208119"/>
                <a:gd name="connsiteY3" fmla="*/ 173540 h 2026921"/>
                <a:gd name="connsiteX4" fmla="*/ 12202048 w 12208119"/>
                <a:gd name="connsiteY4" fmla="*/ 2026921 h 2026921"/>
                <a:gd name="connsiteX5" fmla="*/ 10048 w 12208119"/>
                <a:gd name="connsiteY5" fmla="*/ 2026921 h 2026921"/>
                <a:gd name="connsiteX6" fmla="*/ 0 w 12208119"/>
                <a:gd name="connsiteY6" fmla="*/ 819213 h 2026921"/>
                <a:gd name="connsiteX0" fmla="*/ 0 w 12208483"/>
                <a:gd name="connsiteY0" fmla="*/ 804055 h 2011763"/>
                <a:gd name="connsiteX1" fmla="*/ 3356150 w 12208483"/>
                <a:gd name="connsiteY1" fmla="*/ 1812776 h 2011763"/>
                <a:gd name="connsiteX2" fmla="*/ 8988636 w 12208483"/>
                <a:gd name="connsiteY2" fmla="*/ 548158 h 2011763"/>
                <a:gd name="connsiteX3" fmla="*/ 12202048 w 12208483"/>
                <a:gd name="connsiteY3" fmla="*/ 158382 h 2011763"/>
                <a:gd name="connsiteX4" fmla="*/ 12202048 w 12208483"/>
                <a:gd name="connsiteY4" fmla="*/ 2011763 h 2011763"/>
                <a:gd name="connsiteX5" fmla="*/ 10048 w 12208483"/>
                <a:gd name="connsiteY5" fmla="*/ 2011763 h 2011763"/>
                <a:gd name="connsiteX6" fmla="*/ 0 w 12208483"/>
                <a:gd name="connsiteY6" fmla="*/ 804055 h 2011763"/>
                <a:gd name="connsiteX0" fmla="*/ 0 w 12208627"/>
                <a:gd name="connsiteY0" fmla="*/ 795242 h 2002950"/>
                <a:gd name="connsiteX1" fmla="*/ 3356150 w 12208627"/>
                <a:gd name="connsiteY1" fmla="*/ 1803963 h 2002950"/>
                <a:gd name="connsiteX2" fmla="*/ 9031922 w 12208627"/>
                <a:gd name="connsiteY2" fmla="*/ 590851 h 2002950"/>
                <a:gd name="connsiteX3" fmla="*/ 12202048 w 12208627"/>
                <a:gd name="connsiteY3" fmla="*/ 149569 h 2002950"/>
                <a:gd name="connsiteX4" fmla="*/ 12202048 w 12208627"/>
                <a:gd name="connsiteY4" fmla="*/ 2002950 h 2002950"/>
                <a:gd name="connsiteX5" fmla="*/ 10048 w 12208627"/>
                <a:gd name="connsiteY5" fmla="*/ 2002950 h 2002950"/>
                <a:gd name="connsiteX6" fmla="*/ 0 w 12208627"/>
                <a:gd name="connsiteY6" fmla="*/ 795242 h 2002950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2048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  <a:gd name="connsiteX0" fmla="*/ 0 w 12219412"/>
                <a:gd name="connsiteY0" fmla="*/ 752549 h 1960257"/>
                <a:gd name="connsiteX1" fmla="*/ 3356150 w 12219412"/>
                <a:gd name="connsiteY1" fmla="*/ 1761270 h 1960257"/>
                <a:gd name="connsiteX2" fmla="*/ 9031922 w 12219412"/>
                <a:gd name="connsiteY2" fmla="*/ 548158 h 1960257"/>
                <a:gd name="connsiteX3" fmla="*/ 12212870 w 12219412"/>
                <a:gd name="connsiteY3" fmla="*/ 158384 h 1960257"/>
                <a:gd name="connsiteX4" fmla="*/ 12205410 w 12219412"/>
                <a:gd name="connsiteY4" fmla="*/ 1960257 h 1960257"/>
                <a:gd name="connsiteX5" fmla="*/ 10048 w 12219412"/>
                <a:gd name="connsiteY5" fmla="*/ 1960257 h 1960257"/>
                <a:gd name="connsiteX6" fmla="*/ 0 w 12219412"/>
                <a:gd name="connsiteY6" fmla="*/ 752549 h 1960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9412" h="1960257">
                  <a:moveTo>
                    <a:pt x="0" y="752549"/>
                  </a:moveTo>
                  <a:cubicBezTo>
                    <a:pt x="539261" y="694064"/>
                    <a:pt x="1324150" y="1856315"/>
                    <a:pt x="3356150" y="1761270"/>
                  </a:cubicBezTo>
                  <a:cubicBezTo>
                    <a:pt x="5005754" y="1712663"/>
                    <a:pt x="7552581" y="849805"/>
                    <a:pt x="9031922" y="548158"/>
                  </a:cubicBezTo>
                  <a:cubicBezTo>
                    <a:pt x="10511263" y="246511"/>
                    <a:pt x="12342811" y="-258905"/>
                    <a:pt x="12212870" y="158384"/>
                  </a:cubicBezTo>
                  <a:cubicBezTo>
                    <a:pt x="12209263" y="759008"/>
                    <a:pt x="12209017" y="1359633"/>
                    <a:pt x="12205410" y="1960257"/>
                  </a:cubicBezTo>
                  <a:lnTo>
                    <a:pt x="10048" y="1960257"/>
                  </a:lnTo>
                  <a:cubicBezTo>
                    <a:pt x="6699" y="1557688"/>
                    <a:pt x="3349" y="1155118"/>
                    <a:pt x="0" y="75254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A911D3F2-13E1-9B99-0936-8262D74A4E72}"/>
                </a:ext>
              </a:extLst>
            </p:cNvPr>
            <p:cNvSpPr/>
            <p:nvPr/>
          </p:nvSpPr>
          <p:spPr>
            <a:xfrm>
              <a:off x="-10048" y="4645237"/>
              <a:ext cx="12212096" cy="1590527"/>
            </a:xfrm>
            <a:custGeom>
              <a:avLst/>
              <a:gdLst>
                <a:gd name="connsiteX0" fmla="*/ 0 w 12202048"/>
                <a:gd name="connsiteY0" fmla="*/ 0 h 542611"/>
                <a:gd name="connsiteX1" fmla="*/ 12202048 w 12202048"/>
                <a:gd name="connsiteY1" fmla="*/ 0 h 542611"/>
                <a:gd name="connsiteX2" fmla="*/ 12202048 w 12202048"/>
                <a:gd name="connsiteY2" fmla="*/ 542611 h 542611"/>
                <a:gd name="connsiteX3" fmla="*/ 0 w 12202048"/>
                <a:gd name="connsiteY3" fmla="*/ 542611 h 542611"/>
                <a:gd name="connsiteX4" fmla="*/ 0 w 12202048"/>
                <a:gd name="connsiteY4" fmla="*/ 0 h 542611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256919 h 1192532"/>
                <a:gd name="connsiteX1" fmla="*/ 12202048 w 12202048"/>
                <a:gd name="connsiteY1" fmla="*/ 256919 h 1192532"/>
                <a:gd name="connsiteX2" fmla="*/ 12202048 w 12202048"/>
                <a:gd name="connsiteY2" fmla="*/ 799530 h 1192532"/>
                <a:gd name="connsiteX3" fmla="*/ 0 w 12202048"/>
                <a:gd name="connsiteY3" fmla="*/ 799530 h 1192532"/>
                <a:gd name="connsiteX4" fmla="*/ 0 w 12202048"/>
                <a:gd name="connsiteY4" fmla="*/ 256919 h 1192532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935613"/>
                <a:gd name="connsiteX1" fmla="*/ 12202048 w 12202048"/>
                <a:gd name="connsiteY1" fmla="*/ 0 h 935613"/>
                <a:gd name="connsiteX2" fmla="*/ 12202048 w 12202048"/>
                <a:gd name="connsiteY2" fmla="*/ 542611 h 935613"/>
                <a:gd name="connsiteX3" fmla="*/ 0 w 12202048"/>
                <a:gd name="connsiteY3" fmla="*/ 542611 h 935613"/>
                <a:gd name="connsiteX4" fmla="*/ 0 w 12202048"/>
                <a:gd name="connsiteY4" fmla="*/ 0 h 935613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809605"/>
                <a:gd name="connsiteX1" fmla="*/ 12202048 w 12202048"/>
                <a:gd name="connsiteY1" fmla="*/ 0 h 809605"/>
                <a:gd name="connsiteX2" fmla="*/ 12202048 w 12202048"/>
                <a:gd name="connsiteY2" fmla="*/ 542611 h 809605"/>
                <a:gd name="connsiteX3" fmla="*/ 0 w 12202048"/>
                <a:gd name="connsiteY3" fmla="*/ 542611 h 809605"/>
                <a:gd name="connsiteX4" fmla="*/ 0 w 12202048"/>
                <a:gd name="connsiteY4" fmla="*/ 0 h 809605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  <a:gd name="connsiteX0" fmla="*/ 0 w 12202048"/>
                <a:gd name="connsiteY0" fmla="*/ 0 h 951590"/>
                <a:gd name="connsiteX1" fmla="*/ 12202048 w 12202048"/>
                <a:gd name="connsiteY1" fmla="*/ 0 h 951590"/>
                <a:gd name="connsiteX2" fmla="*/ 12202048 w 12202048"/>
                <a:gd name="connsiteY2" fmla="*/ 542611 h 951590"/>
                <a:gd name="connsiteX3" fmla="*/ 0 w 12202048"/>
                <a:gd name="connsiteY3" fmla="*/ 542611 h 951590"/>
                <a:gd name="connsiteX4" fmla="*/ 0 w 12202048"/>
                <a:gd name="connsiteY4" fmla="*/ 0 h 951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2048" h="951590">
                  <a:moveTo>
                    <a:pt x="0" y="0"/>
                  </a:moveTo>
                  <a:cubicBezTo>
                    <a:pt x="2995423" y="1632075"/>
                    <a:pt x="8205407" y="13317"/>
                    <a:pt x="12202048" y="0"/>
                  </a:cubicBezTo>
                  <a:lnTo>
                    <a:pt x="12202048" y="542611"/>
                  </a:lnTo>
                  <a:cubicBezTo>
                    <a:pt x="8145210" y="-235155"/>
                    <a:pt x="5182168" y="1771134"/>
                    <a:pt x="0" y="54261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0245B6-DC58-75D0-FADE-FF178E09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477472"/>
            <a:ext cx="27432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960381B3-8686-42CE-AE29-5D40F96228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A close-up of a logo&#10;&#10;Description automatically generated">
            <a:extLst>
              <a:ext uri="{FF2B5EF4-FFF2-40B4-BE49-F238E27FC236}">
                <a16:creationId xmlns:a16="http://schemas.microsoft.com/office/drawing/2014/main" id="{EC94ED7F-2B22-BA2F-3E7A-8454679C3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839" y="6022313"/>
            <a:ext cx="2300161" cy="80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31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2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4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‹#›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3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E9A03-CE05-1397-4AE0-84EFF0C51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2025-26 Budget for Routine Work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17BF57A-FB95-A987-2B77-4528284C89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Meeting 83 Supplemental, May 2025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3EF43-E850-CD15-F8A7-51009E10B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60933D-D7E0-4D00-AC63-31961BEA909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98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F5447-D80B-E6C2-E4D6-450976466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MRBB Finances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7DC284-3AC7-27EA-D04A-F6B827CA0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07977B5-6A41-140B-E9AB-6976FF1D7D69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26392350"/>
              </p:ext>
            </p:extLst>
          </p:nvPr>
        </p:nvGraphicFramePr>
        <p:xfrm>
          <a:off x="1545166" y="2275416"/>
          <a:ext cx="8016958" cy="33652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672591">
                  <a:extLst>
                    <a:ext uri="{9D8B030D-6E8A-4147-A177-3AD203B41FA5}">
                      <a16:colId xmlns:a16="http://schemas.microsoft.com/office/drawing/2014/main" val="3729599511"/>
                    </a:ext>
                  </a:extLst>
                </a:gridCol>
                <a:gridCol w="3344367">
                  <a:extLst>
                    <a:ext uri="{9D8B030D-6E8A-4147-A177-3AD203B41FA5}">
                      <a16:colId xmlns:a16="http://schemas.microsoft.com/office/drawing/2014/main" val="1407351018"/>
                    </a:ext>
                  </a:extLst>
                </a:gridCol>
              </a:tblGrid>
              <a:tr h="722603"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Funds 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07271951"/>
                  </a:ext>
                </a:extLst>
              </a:tr>
              <a:tr h="1032291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 2023-24 SPA Carry-Forward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$675,544.07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28551088"/>
                  </a:ext>
                </a:extLst>
              </a:tr>
              <a:tr h="536791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2024-25 Contributions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$280,000.00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18329070"/>
                  </a:ext>
                </a:extLst>
              </a:tr>
              <a:tr h="536791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2024-25 Expenses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-$233,595.05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10728947"/>
                  </a:ext>
                </a:extLst>
              </a:tr>
              <a:tr h="536791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2024-25 SPA Carry-Forward 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$721,949.02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4843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07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0BFF-D475-24B2-C7BC-00580E72E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2025-26 Budget - Routine</a:t>
            </a:r>
            <a:endParaRPr lang="en-CA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27F3AB-B435-3B99-EF1F-0F7D07CCB9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Salary includes the ED, students and a casual employes (90 days)</a:t>
            </a:r>
          </a:p>
          <a:p>
            <a:r>
              <a:rPr lang="en-US" dirty="0"/>
              <a:t>Routine business includes travel for Secretariat and both travel and time for MRBB Indigenous members</a:t>
            </a:r>
          </a:p>
          <a:p>
            <a:r>
              <a:rPr lang="en-US" dirty="0"/>
              <a:t>The only routine contract is the annual report layout and production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BD5DB-3729-771A-8285-C8D416008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B35CEBC-1326-F57F-2FBD-AF0AA0FA389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84846640"/>
              </p:ext>
            </p:extLst>
          </p:nvPr>
        </p:nvGraphicFramePr>
        <p:xfrm>
          <a:off x="442452" y="1825625"/>
          <a:ext cx="5577348" cy="30905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88674">
                  <a:extLst>
                    <a:ext uri="{9D8B030D-6E8A-4147-A177-3AD203B41FA5}">
                      <a16:colId xmlns:a16="http://schemas.microsoft.com/office/drawing/2014/main" val="1176221225"/>
                    </a:ext>
                  </a:extLst>
                </a:gridCol>
                <a:gridCol w="2788674">
                  <a:extLst>
                    <a:ext uri="{9D8B030D-6E8A-4147-A177-3AD203B41FA5}">
                      <a16:colId xmlns:a16="http://schemas.microsoft.com/office/drawing/2014/main" val="1741429499"/>
                    </a:ext>
                  </a:extLst>
                </a:gridCol>
              </a:tblGrid>
              <a:tr h="772295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Expense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A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Budget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3520745"/>
                  </a:ext>
                </a:extLst>
              </a:tr>
              <a:tr h="38747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Salary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$247,874.00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05417426"/>
                  </a:ext>
                </a:extLst>
              </a:tr>
              <a:tr h="387470">
                <a:tc>
                  <a:txBody>
                    <a:bodyPr/>
                    <a:lstStyle/>
                    <a:p>
                      <a:pPr algn="l" fontAlgn="ctr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Routine Business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$53,000.00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87416933"/>
                  </a:ext>
                </a:extLst>
              </a:tr>
              <a:tr h="387470"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Contracts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$6,500.00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7886069"/>
                  </a:ext>
                </a:extLst>
              </a:tr>
              <a:tr h="76832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Planned Expenditures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$307,374.00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2112578"/>
                  </a:ext>
                </a:extLst>
              </a:tr>
              <a:tr h="38747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Carry Forward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$694,575.02*</a:t>
                      </a:r>
                      <a:endParaRPr lang="en-CA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0578914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A90DBF9-1CE3-C959-A337-E41AA64DA873}"/>
              </a:ext>
            </a:extLst>
          </p:cNvPr>
          <p:cNvSpPr txBox="1"/>
          <p:nvPr/>
        </p:nvSpPr>
        <p:spPr>
          <a:xfrm>
            <a:off x="435832" y="5070180"/>
            <a:ext cx="552053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*Carry forward will change pending timing and value of SOAER contracts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7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47A0594-E21A-1154-8758-9A5550A4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Decision </a:t>
            </a:r>
            <a:endParaRPr lang="en-CA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A7ECF6-0345-3A2A-E290-B114236A1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 dirty="0"/>
              <a:t>Most routine expenses have been supported (i.e. hiring a casual) or are requirements under the Master Agreement (i.e. Secretariat expenses)  </a:t>
            </a:r>
            <a:endParaRPr lang="en-US" dirty="0"/>
          </a:p>
          <a:p>
            <a:r>
              <a:rPr lang="en-CA" dirty="0"/>
              <a:t>Approval of this budget allows MRBB Secretariat with staffing a full time student for 8 months starting in September.  </a:t>
            </a:r>
          </a:p>
          <a:p>
            <a:r>
              <a:rPr lang="en-CA" dirty="0"/>
              <a:t>Continue to look for opportunities to have student and casual salaries covered by CWA. 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0A908-EEAC-1D69-8837-6B9DF011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381B3-8686-42CE-AE29-5D40F96228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82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1105</TotalTime>
  <Words>389</Words>
  <Application>Microsoft Office PowerPoint</Application>
  <PresentationFormat>Widescreen</PresentationFormat>
  <Paragraphs>87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2013 - 2022 Theme</vt:lpstr>
      <vt:lpstr>2025-26 Budget for Routine Work </vt:lpstr>
      <vt:lpstr>MRBB Finances</vt:lpstr>
      <vt:lpstr>2025-26 Budget - Routine</vt:lpstr>
      <vt:lpstr>Decision </vt:lpstr>
    </vt:vector>
  </TitlesOfParts>
  <Company>Environment and Climate Change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Siwik,Paula (elle | she, her) (ECCC)</dc:creator>
  <cp:lastModifiedBy>Siwik,Paula (elle | she, her) (CWA/AEC)</cp:lastModifiedBy>
  <cp:revision>110</cp:revision>
  <dcterms:created xsi:type="dcterms:W3CDTF">2024-11-04T19:46:51Z</dcterms:created>
  <dcterms:modified xsi:type="dcterms:W3CDTF">2025-05-27T21:19:33Z</dcterms:modified>
</cp:coreProperties>
</file>