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6"/>
  </p:notesMasterIdLst>
  <p:handoutMasterIdLst>
    <p:handoutMasterId r:id="rId17"/>
  </p:handoutMasterIdLst>
  <p:sldIdLst>
    <p:sldId id="351" r:id="rId5"/>
    <p:sldId id="425" r:id="rId6"/>
    <p:sldId id="369" r:id="rId7"/>
    <p:sldId id="428" r:id="rId8"/>
    <p:sldId id="359" r:id="rId9"/>
    <p:sldId id="447" r:id="rId10"/>
    <p:sldId id="443" r:id="rId11"/>
    <p:sldId id="444" r:id="rId12"/>
    <p:sldId id="445" r:id="rId13"/>
    <p:sldId id="441" r:id="rId14"/>
    <p:sldId id="42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4472C4"/>
    <a:srgbClr val="5236FC"/>
    <a:srgbClr val="1179C4"/>
    <a:srgbClr val="E89474"/>
    <a:srgbClr val="D387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19A524-64B8-81AC-DD4F-90BF4A3795EC}" v="831" dt="2025-05-13T16:17:54.995"/>
    <p1510:client id="{189626A2-7DF4-0B23-1460-FC3B76E7614D}" v="1549" dt="2025-05-13T01:51:15.800"/>
    <p1510:client id="{4CC61D22-0552-57E0-A5C1-F8E548540D01}" v="881" dt="2025-05-12T22:25:52.626"/>
    <p1510:client id="{69774225-5CA3-C734-9F58-1CA05126F5B0}" v="2296" dt="2025-05-13T00:31:57.204"/>
    <p1510:client id="{D1A2FFE4-AEFA-4CC0-ABB1-ACD680CF88E3}" v="4" dt="2025-05-12T19:35:45.1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8" y="12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568BB4D-9313-8727-ED79-BDD0E7DDBFF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83170DD-C18B-61FE-67B0-C603E84ADD5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82A2203-A137-4054-A323-0887E44FA5E9}" type="datetimeFigureOut">
              <a:rPr lang="en-US" smtClean="0"/>
              <a:t>5/13/2025</a:t>
            </a:fld>
            <a:endParaRPr lang="en-US"/>
          </a:p>
        </p:txBody>
      </p:sp>
      <p:sp>
        <p:nvSpPr>
          <p:cNvPr id="4" name="Footer Placeholder 3">
            <a:extLst>
              <a:ext uri="{FF2B5EF4-FFF2-40B4-BE49-F238E27FC236}">
                <a16:creationId xmlns:a16="http://schemas.microsoft.com/office/drawing/2014/main" id="{08E28221-FBF7-8150-F824-324F15D5C5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FE7C82A-FA3C-4181-F77A-916BCD536D3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E1988-DB85-46F0-87BE-773F1DF110A2}" type="slidenum">
              <a:rPr lang="en-US" smtClean="0"/>
              <a:t>‹#›</a:t>
            </a:fld>
            <a:endParaRPr lang="en-US"/>
          </a:p>
        </p:txBody>
      </p:sp>
    </p:spTree>
    <p:extLst>
      <p:ext uri="{BB962C8B-B14F-4D97-AF65-F5344CB8AC3E}">
        <p14:creationId xmlns:p14="http://schemas.microsoft.com/office/powerpoint/2010/main" val="1448851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D3490-DCC2-4D1A-9D45-3BB9CBFB6BAA}" type="datetimeFigureOut">
              <a:rPr lang="en-US" smtClean="0"/>
              <a:t>5/13/2025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E40055-51EC-4567-A301-4446EB4B23FD}" type="slidenum">
              <a:rPr lang="en-US" smtClean="0"/>
              <a:t>‹#›</a:t>
            </a:fld>
            <a:endParaRPr lang="en-US"/>
          </a:p>
        </p:txBody>
      </p:sp>
    </p:spTree>
    <p:extLst>
      <p:ext uri="{BB962C8B-B14F-4D97-AF65-F5344CB8AC3E}">
        <p14:creationId xmlns:p14="http://schemas.microsoft.com/office/powerpoint/2010/main" val="3129763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Date Placeholder 10">
            <a:extLst>
              <a:ext uri="{FF2B5EF4-FFF2-40B4-BE49-F238E27FC236}">
                <a16:creationId xmlns:a16="http://schemas.microsoft.com/office/drawing/2014/main" id="{9DBCEA74-BF92-80AD-4CAC-07759B856513}"/>
              </a:ext>
            </a:extLst>
          </p:cNvPr>
          <p:cNvSpPr>
            <a:spLocks noGrp="1"/>
          </p:cNvSpPr>
          <p:nvPr>
            <p:ph type="dt" sz="half" idx="10"/>
          </p:nvPr>
        </p:nvSpPr>
        <p:spPr/>
        <p:txBody>
          <a:bodyPr/>
          <a:lstStyle>
            <a:lvl1pPr>
              <a:defRPr>
                <a:solidFill>
                  <a:schemeClr val="tx1"/>
                </a:solidFill>
              </a:defRPr>
            </a:lvl1pPr>
          </a:lstStyle>
          <a:p>
            <a:r>
              <a:rPr lang="en-US"/>
              <a:t>‹#›</a:t>
            </a:r>
          </a:p>
        </p:txBody>
      </p:sp>
      <p:sp>
        <p:nvSpPr>
          <p:cNvPr id="12" name="Footer Placeholder 11">
            <a:extLst>
              <a:ext uri="{FF2B5EF4-FFF2-40B4-BE49-F238E27FC236}">
                <a16:creationId xmlns:a16="http://schemas.microsoft.com/office/drawing/2014/main" id="{A5098B9D-D4FA-C57C-BD0E-4233D23DF9F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6181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65024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37318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24EE479-5D16-0FC4-13A7-4A5855132914}"/>
              </a:ext>
            </a:extLst>
          </p:cNvPr>
          <p:cNvGrpSpPr/>
          <p:nvPr userDrawn="1"/>
        </p:nvGrpSpPr>
        <p:grpSpPr>
          <a:xfrm>
            <a:off x="-27631" y="6025998"/>
            <a:ext cx="12247263" cy="832002"/>
            <a:chOff x="-10048" y="4645237"/>
            <a:chExt cx="12219414" cy="2212770"/>
          </a:xfrm>
        </p:grpSpPr>
        <p:sp>
          <p:nvSpPr>
            <p:cNvPr id="8" name="Rectangle 3">
              <a:extLst>
                <a:ext uri="{FF2B5EF4-FFF2-40B4-BE49-F238E27FC236}">
                  <a16:creationId xmlns:a16="http://schemas.microsoft.com/office/drawing/2014/main" id="{E05B1852-CEB7-8746-F7DC-A84D089BA7AB}"/>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4">
              <a:extLst>
                <a:ext uri="{FF2B5EF4-FFF2-40B4-BE49-F238E27FC236}">
                  <a16:creationId xmlns:a16="http://schemas.microsoft.com/office/drawing/2014/main" id="{35C360D2-D66C-A204-E9EF-FA721B54205B}"/>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786451"/>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Footer Placeholder 17">
            <a:extLst>
              <a:ext uri="{FF2B5EF4-FFF2-40B4-BE49-F238E27FC236}">
                <a16:creationId xmlns:a16="http://schemas.microsoft.com/office/drawing/2014/main" id="{76052320-A930-BCBC-4536-2F7BC2B07101}"/>
              </a:ext>
            </a:extLst>
          </p:cNvPr>
          <p:cNvSpPr>
            <a:spLocks noGrp="1"/>
          </p:cNvSpPr>
          <p:nvPr>
            <p:ph type="ftr" sz="quarter" idx="11"/>
          </p:nvPr>
        </p:nvSpPr>
        <p:spPr/>
        <p:txBody>
          <a:bodyPr/>
          <a:lstStyle/>
          <a:p>
            <a:endParaRPr lang="en-US"/>
          </a:p>
        </p:txBody>
      </p:sp>
      <p:sp>
        <p:nvSpPr>
          <p:cNvPr id="20" name="Slide Number Placeholder 4">
            <a:extLst>
              <a:ext uri="{FF2B5EF4-FFF2-40B4-BE49-F238E27FC236}">
                <a16:creationId xmlns:a16="http://schemas.microsoft.com/office/drawing/2014/main" id="{B78E61AA-A517-8AE2-C166-F65880905A76}"/>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21" name="Picture 20" descr="A close-up of a logo&#10;&#10;Description automatically generated">
            <a:extLst>
              <a:ext uri="{FF2B5EF4-FFF2-40B4-BE49-F238E27FC236}">
                <a16:creationId xmlns:a16="http://schemas.microsoft.com/office/drawing/2014/main" id="{8BF8EF32-32E3-B51E-AC4E-F5EADE96EA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5031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A5E44B3-2DF2-5E68-E000-A343EA3688DF}"/>
              </a:ext>
            </a:extLst>
          </p:cNvPr>
          <p:cNvGrpSpPr/>
          <p:nvPr userDrawn="1"/>
        </p:nvGrpSpPr>
        <p:grpSpPr>
          <a:xfrm>
            <a:off x="-19405" y="6025998"/>
            <a:ext cx="12247263" cy="832002"/>
            <a:chOff x="-10048" y="4645237"/>
            <a:chExt cx="12219414" cy="2212770"/>
          </a:xfrm>
        </p:grpSpPr>
        <p:sp>
          <p:nvSpPr>
            <p:cNvPr id="12" name="Rectangle 3">
              <a:extLst>
                <a:ext uri="{FF2B5EF4-FFF2-40B4-BE49-F238E27FC236}">
                  <a16:creationId xmlns:a16="http://schemas.microsoft.com/office/drawing/2014/main" id="{47F22175-7480-0652-7B5A-EF619827F174}"/>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4">
              <a:extLst>
                <a:ext uri="{FF2B5EF4-FFF2-40B4-BE49-F238E27FC236}">
                  <a16:creationId xmlns:a16="http://schemas.microsoft.com/office/drawing/2014/main" id="{6350F69E-6F22-CAD4-88A2-C4E7AE714582}"/>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17">
            <a:extLst>
              <a:ext uri="{FF2B5EF4-FFF2-40B4-BE49-F238E27FC236}">
                <a16:creationId xmlns:a16="http://schemas.microsoft.com/office/drawing/2014/main" id="{10F6B703-45F4-1CD5-9696-F135E04369EF}"/>
              </a:ext>
            </a:extLst>
          </p:cNvPr>
          <p:cNvSpPr>
            <a:spLocks noGrp="1"/>
          </p:cNvSpPr>
          <p:nvPr>
            <p:ph type="ftr" sz="quarter" idx="11"/>
          </p:nvPr>
        </p:nvSpPr>
        <p:spPr/>
        <p:txBody>
          <a:bodyPr/>
          <a:lstStyle/>
          <a:p>
            <a:endParaRPr lang="en-US"/>
          </a:p>
        </p:txBody>
      </p:sp>
      <p:sp>
        <p:nvSpPr>
          <p:cNvPr id="20" name="Slide Number Placeholder 4">
            <a:extLst>
              <a:ext uri="{FF2B5EF4-FFF2-40B4-BE49-F238E27FC236}">
                <a16:creationId xmlns:a16="http://schemas.microsoft.com/office/drawing/2014/main" id="{FF84F758-E869-9F53-0A74-218AE5C20D89}"/>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21" name="Picture 20" descr="A close-up of a logo&#10;&#10;Description automatically generated">
            <a:extLst>
              <a:ext uri="{FF2B5EF4-FFF2-40B4-BE49-F238E27FC236}">
                <a16:creationId xmlns:a16="http://schemas.microsoft.com/office/drawing/2014/main" id="{CD1BF416-C9F4-2934-7FDF-B54FBF7FF9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988319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29637E57-063F-821F-2F11-BA9C14EF40AD}"/>
              </a:ext>
            </a:extLst>
          </p:cNvPr>
          <p:cNvGrpSpPr/>
          <p:nvPr userDrawn="1"/>
        </p:nvGrpSpPr>
        <p:grpSpPr>
          <a:xfrm>
            <a:off x="-19405" y="6025998"/>
            <a:ext cx="12247263" cy="832002"/>
            <a:chOff x="-10048" y="4645237"/>
            <a:chExt cx="12219414" cy="2212770"/>
          </a:xfrm>
        </p:grpSpPr>
        <p:sp>
          <p:nvSpPr>
            <p:cNvPr id="12" name="Rectangle 3">
              <a:extLst>
                <a:ext uri="{FF2B5EF4-FFF2-40B4-BE49-F238E27FC236}">
                  <a16:creationId xmlns:a16="http://schemas.microsoft.com/office/drawing/2014/main" id="{E4AC24D5-F091-E612-8966-EFBCB6A1EE6F}"/>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4">
              <a:extLst>
                <a:ext uri="{FF2B5EF4-FFF2-40B4-BE49-F238E27FC236}">
                  <a16:creationId xmlns:a16="http://schemas.microsoft.com/office/drawing/2014/main" id="{3874F551-1662-0625-65C6-C8CD39B2F368}"/>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p>
        </p:txBody>
      </p:sp>
      <p:sp>
        <p:nvSpPr>
          <p:cNvPr id="14" name="Slide Number Placeholder 4">
            <a:extLst>
              <a:ext uri="{FF2B5EF4-FFF2-40B4-BE49-F238E27FC236}">
                <a16:creationId xmlns:a16="http://schemas.microsoft.com/office/drawing/2014/main" id="{32F5C251-AF54-6350-C0DB-CA0D15CBBC26}"/>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5" name="Picture 14" descr="A close-up of a logo&#10;&#10;Description automatically generated">
            <a:extLst>
              <a:ext uri="{FF2B5EF4-FFF2-40B4-BE49-F238E27FC236}">
                <a16:creationId xmlns:a16="http://schemas.microsoft.com/office/drawing/2014/main" id="{24C74750-9710-7AFE-85DF-E35CCD3DF5D8}"/>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372772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6CC108-50B9-4C9D-AC36-3DEE6558BBB7}"/>
              </a:ext>
            </a:extLst>
          </p:cNvPr>
          <p:cNvGrpSpPr/>
          <p:nvPr userDrawn="1"/>
        </p:nvGrpSpPr>
        <p:grpSpPr>
          <a:xfrm>
            <a:off x="-19405" y="6025998"/>
            <a:ext cx="12247263" cy="832002"/>
            <a:chOff x="-10048" y="4645237"/>
            <a:chExt cx="12219414" cy="2212770"/>
          </a:xfrm>
        </p:grpSpPr>
        <p:sp>
          <p:nvSpPr>
            <p:cNvPr id="14" name="Rectangle 3">
              <a:extLst>
                <a:ext uri="{FF2B5EF4-FFF2-40B4-BE49-F238E27FC236}">
                  <a16:creationId xmlns:a16="http://schemas.microsoft.com/office/drawing/2014/main" id="{022BB93B-A0B3-4160-04C3-B4A7A1E14D87}"/>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4">
              <a:extLst>
                <a:ext uri="{FF2B5EF4-FFF2-40B4-BE49-F238E27FC236}">
                  <a16:creationId xmlns:a16="http://schemas.microsoft.com/office/drawing/2014/main" id="{997D385A-3038-0A53-2856-9D406B0ACF36}"/>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16" name="Slide Number Placeholder 4">
            <a:extLst>
              <a:ext uri="{FF2B5EF4-FFF2-40B4-BE49-F238E27FC236}">
                <a16:creationId xmlns:a16="http://schemas.microsoft.com/office/drawing/2014/main" id="{B003C0EA-B9C4-D0F4-BDD5-37C1F30F7767}"/>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7" name="Picture 16" descr="A close-up of a logo&#10;&#10;Description automatically generated">
            <a:extLst>
              <a:ext uri="{FF2B5EF4-FFF2-40B4-BE49-F238E27FC236}">
                <a16:creationId xmlns:a16="http://schemas.microsoft.com/office/drawing/2014/main" id="{20352696-2854-FDFB-382C-C90CD357C4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389649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1BFAC8D-7390-BE84-361A-83066B53DA42}"/>
              </a:ext>
            </a:extLst>
          </p:cNvPr>
          <p:cNvGrpSpPr/>
          <p:nvPr userDrawn="1"/>
        </p:nvGrpSpPr>
        <p:grpSpPr>
          <a:xfrm>
            <a:off x="-19405" y="6025998"/>
            <a:ext cx="12247263" cy="832002"/>
            <a:chOff x="-10048" y="4645237"/>
            <a:chExt cx="12219414" cy="2212770"/>
          </a:xfrm>
        </p:grpSpPr>
        <p:sp>
          <p:nvSpPr>
            <p:cNvPr id="10" name="Rectangle 3">
              <a:extLst>
                <a:ext uri="{FF2B5EF4-FFF2-40B4-BE49-F238E27FC236}">
                  <a16:creationId xmlns:a16="http://schemas.microsoft.com/office/drawing/2014/main" id="{46AF8FED-4B19-42C7-0B2E-D17514441602}"/>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4">
              <a:extLst>
                <a:ext uri="{FF2B5EF4-FFF2-40B4-BE49-F238E27FC236}">
                  <a16:creationId xmlns:a16="http://schemas.microsoft.com/office/drawing/2014/main" id="{C288172B-0A81-6D65-D5C4-BA8780D5C660}"/>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2" name="Picture 11" descr="A close-up of a logo&#10;&#10;Description automatically generated">
            <a:extLst>
              <a:ext uri="{FF2B5EF4-FFF2-40B4-BE49-F238E27FC236}">
                <a16:creationId xmlns:a16="http://schemas.microsoft.com/office/drawing/2014/main" id="{DC3955F0-0D3F-F9DA-ACD6-CC37FA27025D}"/>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25730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1FA07ED1-1CD5-C4D3-836C-F8E76597CC6B}"/>
              </a:ext>
            </a:extLst>
          </p:cNvPr>
          <p:cNvGrpSpPr/>
          <p:nvPr userDrawn="1"/>
        </p:nvGrpSpPr>
        <p:grpSpPr>
          <a:xfrm>
            <a:off x="-19405" y="6025998"/>
            <a:ext cx="12247263" cy="832002"/>
            <a:chOff x="-10048" y="4645237"/>
            <a:chExt cx="12219414" cy="2212770"/>
          </a:xfrm>
        </p:grpSpPr>
        <p:sp>
          <p:nvSpPr>
            <p:cNvPr id="6" name="Rectangle 3">
              <a:extLst>
                <a:ext uri="{FF2B5EF4-FFF2-40B4-BE49-F238E27FC236}">
                  <a16:creationId xmlns:a16="http://schemas.microsoft.com/office/drawing/2014/main" id="{9AEBA007-D723-63CA-6C77-56E67218F078}"/>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a:extLst>
                <a:ext uri="{FF2B5EF4-FFF2-40B4-BE49-F238E27FC236}">
                  <a16:creationId xmlns:a16="http://schemas.microsoft.com/office/drawing/2014/main" id="{A911D3F2-13E1-9B99-0936-8262D74A4E72}"/>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Footer Placeholder 2"/>
          <p:cNvSpPr>
            <a:spLocks noGrp="1"/>
          </p:cNvSpPr>
          <p:nvPr>
            <p:ph type="ftr" sz="quarter" idx="11"/>
          </p:nvPr>
        </p:nvSpPr>
        <p:spPr/>
        <p:txBody>
          <a:bodyPr/>
          <a:lstStyle/>
          <a:p>
            <a:endParaRPr lang="en-US"/>
          </a:p>
        </p:txBody>
      </p:sp>
      <p:sp>
        <p:nvSpPr>
          <p:cNvPr id="9" name="Slide Number Placeholder 4">
            <a:extLst>
              <a:ext uri="{FF2B5EF4-FFF2-40B4-BE49-F238E27FC236}">
                <a16:creationId xmlns:a16="http://schemas.microsoft.com/office/drawing/2014/main" id="{4C0245B6-DC58-75D0-FADE-FF178E097A9F}"/>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0" name="Picture 9" descr="A close-up of a logo&#10;&#10;Description automatically generated">
            <a:extLst>
              <a:ext uri="{FF2B5EF4-FFF2-40B4-BE49-F238E27FC236}">
                <a16:creationId xmlns:a16="http://schemas.microsoft.com/office/drawing/2014/main" id="{EC94ED7F-2B22-BA2F-3E7A-8454679C306F}"/>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3498819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354714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32825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0" y="6492875"/>
            <a:ext cx="2743200" cy="365125"/>
          </a:xfrm>
          <a:prstGeom prst="rect">
            <a:avLst/>
          </a:prstGeom>
        </p:spPr>
        <p:txBody>
          <a:bodyPr vert="horz" lIns="91440" tIns="45720" rIns="91440" bIns="45720" rtlCol="0" anchor="ctr"/>
          <a:lstStyle>
            <a:lvl1pPr algn="l">
              <a:defRPr sz="1200">
                <a:solidFill>
                  <a:schemeClr val="bg1"/>
                </a:solidFill>
              </a:defRPr>
            </a:lvl1pPr>
          </a:lstStyle>
          <a:p>
            <a:r>
              <a:rPr lang="en-US"/>
              <a:t>‹#›</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995154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445776-0FAF-4FB8-C799-3F55D8E77C65}"/>
              </a:ext>
            </a:extLst>
          </p:cNvPr>
          <p:cNvSpPr>
            <a:spLocks noGrp="1"/>
          </p:cNvSpPr>
          <p:nvPr>
            <p:ph type="sldNum" sz="quarter" idx="12"/>
          </p:nvPr>
        </p:nvSpPr>
        <p:spPr/>
        <p:txBody>
          <a:bodyPr/>
          <a:lstStyle/>
          <a:p>
            <a:fld id="{960381B3-8686-42CE-AE29-5D40F96228CF}" type="slidenum">
              <a:rPr lang="en-US" smtClean="0"/>
              <a:pPr/>
              <a:t>1</a:t>
            </a:fld>
            <a:endParaRPr lang="en-US"/>
          </a:p>
        </p:txBody>
      </p:sp>
      <p:sp>
        <p:nvSpPr>
          <p:cNvPr id="4" name="Text Placeholder 2">
            <a:extLst>
              <a:ext uri="{FF2B5EF4-FFF2-40B4-BE49-F238E27FC236}">
                <a16:creationId xmlns:a16="http://schemas.microsoft.com/office/drawing/2014/main" id="{AB6D8EF2-6FF7-ACF9-F64D-BBD249FC011F}"/>
              </a:ext>
            </a:extLst>
          </p:cNvPr>
          <p:cNvSpPr>
            <a:spLocks noGrp="1"/>
          </p:cNvSpPr>
          <p:nvPr/>
        </p:nvSpPr>
        <p:spPr>
          <a:xfrm>
            <a:off x="2212134" y="3257110"/>
            <a:ext cx="8224925" cy="1347355"/>
          </a:xfrm>
          <a:prstGeom prst="rect">
            <a:avLst/>
          </a:prstGeom>
          <a:noFill/>
          <a:ln>
            <a:noFill/>
          </a:ln>
        </p:spPr>
        <p:txBody>
          <a:bodyPr spcFirstLastPara="1" wrap="square" lIns="0" tIns="91425" rIns="91425" bIns="91425" anchor="t" anchorCtr="0">
            <a:normAutofit/>
          </a:bodyPr>
          <a:lstStyle>
            <a:defPPr marR="0" lvl="0" algn="l" rtl="0">
              <a:lnSpc>
                <a:spcPct val="100000"/>
              </a:lnSpc>
              <a:spcBef>
                <a:spcPts val="0"/>
              </a:spcBef>
              <a:spcAft>
                <a:spcPts val="0"/>
              </a:spcAft>
            </a:defPPr>
            <a:lvl1pPr marL="457200" marR="0" lvl="0" indent="-381000" algn="l" rtl="0">
              <a:lnSpc>
                <a:spcPct val="100000"/>
              </a:lnSpc>
              <a:spcBef>
                <a:spcPts val="0"/>
              </a:spcBef>
              <a:spcAft>
                <a:spcPts val="0"/>
              </a:spcAft>
              <a:buClr>
                <a:srgbClr val="ECF5F7"/>
              </a:buClr>
              <a:buSzPts val="2400"/>
              <a:buFont typeface="Roboto Light"/>
              <a:buChar char="●"/>
              <a:defRPr sz="2400" b="0" i="0" u="none" strike="noStrike" cap="none">
                <a:solidFill>
                  <a:srgbClr val="ECF5F7"/>
                </a:solidFill>
                <a:latin typeface="Roboto Light"/>
                <a:ea typeface="Roboto Light"/>
                <a:cs typeface="Roboto Light"/>
                <a:sym typeface="Roboto Light"/>
              </a:defRPr>
            </a:lvl1pPr>
            <a:lvl2pPr marL="914400" marR="0" lvl="1" indent="-381000" algn="l" rtl="0">
              <a:lnSpc>
                <a:spcPct val="100000"/>
              </a:lnSpc>
              <a:spcBef>
                <a:spcPts val="0"/>
              </a:spcBef>
              <a:spcAft>
                <a:spcPts val="0"/>
              </a:spcAft>
              <a:buClr>
                <a:srgbClr val="ECF5F7"/>
              </a:buClr>
              <a:buSzPts val="2400"/>
              <a:buFont typeface="Roboto Light"/>
              <a:buChar char="○"/>
              <a:defRPr sz="2400" b="0" i="0" u="none" strike="noStrike" cap="none">
                <a:solidFill>
                  <a:srgbClr val="ECF5F7"/>
                </a:solidFill>
                <a:latin typeface="Roboto Light"/>
                <a:ea typeface="Roboto Light"/>
                <a:cs typeface="Roboto Light"/>
                <a:sym typeface="Roboto Light"/>
              </a:defRPr>
            </a:lvl2pPr>
            <a:lvl3pPr marL="1371600" marR="0" lvl="2" indent="-381000" algn="l" rtl="0">
              <a:lnSpc>
                <a:spcPct val="100000"/>
              </a:lnSpc>
              <a:spcBef>
                <a:spcPts val="0"/>
              </a:spcBef>
              <a:spcAft>
                <a:spcPts val="0"/>
              </a:spcAft>
              <a:buClr>
                <a:srgbClr val="ECF5F7"/>
              </a:buClr>
              <a:buSzPts val="2400"/>
              <a:buFont typeface="Roboto Light"/>
              <a:buChar char="■"/>
              <a:defRPr sz="2400" b="0" i="0" u="none" strike="noStrike" cap="none">
                <a:solidFill>
                  <a:schemeClr val="bg1"/>
                </a:solidFill>
                <a:latin typeface="Roboto Light"/>
                <a:ea typeface="Roboto Light"/>
                <a:cs typeface="Roboto Light"/>
                <a:sym typeface="Roboto Light"/>
              </a:defRPr>
            </a:lvl3pPr>
            <a:lvl4pPr marL="1828800" marR="0" lvl="3"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4pPr>
            <a:lvl5pPr marL="2286000" marR="0" lvl="4"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5pPr>
            <a:lvl6pPr marL="2743200" marR="0" lvl="5"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6pPr>
            <a:lvl7pPr marL="3200400" marR="0" lvl="6"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7pPr>
            <a:lvl8pPr marL="3657600" marR="0" lvl="7"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8pPr>
            <a:lvl9pPr marL="4114800" marR="0" lvl="8" indent="-381000" algn="l" rtl="0">
              <a:lnSpc>
                <a:spcPct val="100000"/>
              </a:lnSpc>
              <a:spcBef>
                <a:spcPts val="0"/>
              </a:spcBef>
              <a:spcAft>
                <a:spcPts val="0"/>
              </a:spcAft>
              <a:buClr>
                <a:srgbClr val="000000"/>
              </a:buClr>
              <a:buSzPts val="2400"/>
              <a:buFont typeface="Roboto Light"/>
              <a:buChar char="■"/>
              <a:defRPr sz="2400" b="0" i="0" u="none" strike="noStrike" cap="none">
                <a:solidFill>
                  <a:srgbClr val="000000"/>
                </a:solidFill>
                <a:latin typeface="Roboto Light"/>
                <a:ea typeface="Roboto Light"/>
                <a:cs typeface="Roboto Light"/>
                <a:sym typeface="Roboto Light"/>
              </a:defRPr>
            </a:lvl9pPr>
          </a:lstStyle>
          <a:p>
            <a:pPr marL="76200" indent="0" algn="ctr">
              <a:buNone/>
            </a:pPr>
            <a:endParaRPr lang="en-US" sz="3600">
              <a:solidFill>
                <a:schemeClr val="tx1"/>
              </a:solidFill>
              <a:latin typeface="+mn-lt"/>
            </a:endParaRPr>
          </a:p>
        </p:txBody>
      </p:sp>
      <p:sp>
        <p:nvSpPr>
          <p:cNvPr id="7" name="Title 1">
            <a:extLst>
              <a:ext uri="{FF2B5EF4-FFF2-40B4-BE49-F238E27FC236}">
                <a16:creationId xmlns:a16="http://schemas.microsoft.com/office/drawing/2014/main" id="{F244266A-47A9-5EFA-0BD0-E35A01A6775B}"/>
              </a:ext>
            </a:extLst>
          </p:cNvPr>
          <p:cNvSpPr txBox="1">
            <a:spLocks/>
          </p:cNvSpPr>
          <p:nvPr/>
        </p:nvSpPr>
        <p:spPr>
          <a:xfrm>
            <a:off x="0" y="2613819"/>
            <a:ext cx="12192000" cy="1325563"/>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900" b="1" dirty="0">
                <a:latin typeface="Aharoni"/>
                <a:cs typeface="Aharoni"/>
              </a:rPr>
              <a:t>SOAER Update: Outreach</a:t>
            </a:r>
            <a:endParaRPr lang="en-US" dirty="0"/>
          </a:p>
        </p:txBody>
      </p:sp>
    </p:spTree>
    <p:extLst>
      <p:ext uri="{BB962C8B-B14F-4D97-AF65-F5344CB8AC3E}">
        <p14:creationId xmlns:p14="http://schemas.microsoft.com/office/powerpoint/2010/main" val="1759790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3C2DA-EDDA-15AF-36DF-E7FC749E698F}"/>
              </a:ext>
            </a:extLst>
          </p:cNvPr>
          <p:cNvSpPr>
            <a:spLocks noGrp="1"/>
          </p:cNvSpPr>
          <p:nvPr>
            <p:ph type="title"/>
          </p:nvPr>
        </p:nvSpPr>
        <p:spPr/>
        <p:txBody>
          <a:bodyPr/>
          <a:lstStyle/>
          <a:p>
            <a:r>
              <a:rPr lang="en-US" dirty="0"/>
              <a:t>Art Contest </a:t>
            </a:r>
          </a:p>
        </p:txBody>
      </p:sp>
      <p:sp>
        <p:nvSpPr>
          <p:cNvPr id="3" name="Content Placeholder 2">
            <a:extLst>
              <a:ext uri="{FF2B5EF4-FFF2-40B4-BE49-F238E27FC236}">
                <a16:creationId xmlns:a16="http://schemas.microsoft.com/office/drawing/2014/main" id="{8B7DCE22-A86B-989F-75BF-21268F82C7AB}"/>
              </a:ext>
            </a:extLst>
          </p:cNvPr>
          <p:cNvSpPr>
            <a:spLocks noGrp="1"/>
          </p:cNvSpPr>
          <p:nvPr>
            <p:ph idx="1"/>
          </p:nvPr>
        </p:nvSpPr>
        <p:spPr/>
        <p:txBody>
          <a:bodyPr vert="horz" lIns="91440" tIns="45720" rIns="91440" bIns="45720" rtlCol="0" anchor="t">
            <a:normAutofit/>
          </a:bodyPr>
          <a:lstStyle/>
          <a:p>
            <a:r>
              <a:rPr lang="en-US" dirty="0"/>
              <a:t>Idea has been floated repeatedly since 2019; could be a good way to involve youth in the basin.</a:t>
            </a:r>
          </a:p>
          <a:p>
            <a:r>
              <a:rPr lang="en-US" dirty="0"/>
              <a:t>Art work would displayed on the SOAER.</a:t>
            </a:r>
          </a:p>
          <a:p>
            <a:r>
              <a:rPr lang="en-US" dirty="0"/>
              <a:t>Requires support of external organizations to organize contest, collect and judge submissions and award prizes.</a:t>
            </a:r>
          </a:p>
          <a:p>
            <a:r>
              <a:rPr lang="en-US" dirty="0"/>
              <a:t>Could be focused on one sub-basin as a pilot.</a:t>
            </a:r>
          </a:p>
          <a:p>
            <a:endParaRPr lang="en-US" dirty="0"/>
          </a:p>
        </p:txBody>
      </p:sp>
      <p:sp>
        <p:nvSpPr>
          <p:cNvPr id="4" name="Slide Number Placeholder 3">
            <a:extLst>
              <a:ext uri="{FF2B5EF4-FFF2-40B4-BE49-F238E27FC236}">
                <a16:creationId xmlns:a16="http://schemas.microsoft.com/office/drawing/2014/main" id="{351EA5FD-710B-9C0B-76A9-C2759A9E48BF}"/>
              </a:ext>
            </a:extLst>
          </p:cNvPr>
          <p:cNvSpPr>
            <a:spLocks noGrp="1"/>
          </p:cNvSpPr>
          <p:nvPr>
            <p:ph type="sldNum" sz="quarter" idx="12"/>
          </p:nvPr>
        </p:nvSpPr>
        <p:spPr/>
        <p:txBody>
          <a:bodyPr/>
          <a:lstStyle/>
          <a:p>
            <a:fld id="{960381B3-8686-42CE-AE29-5D40F96228CF}" type="slidenum">
              <a:rPr lang="en-US" smtClean="0"/>
              <a:pPr/>
              <a:t>10</a:t>
            </a:fld>
            <a:endParaRPr lang="en-US"/>
          </a:p>
        </p:txBody>
      </p:sp>
    </p:spTree>
    <p:extLst>
      <p:ext uri="{BB962C8B-B14F-4D97-AF65-F5344CB8AC3E}">
        <p14:creationId xmlns:p14="http://schemas.microsoft.com/office/powerpoint/2010/main" val="2538115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1F7D0-64AB-A119-A1D5-123F1145E61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22E6336-97B9-0B68-EF24-319739A9A5B6}"/>
              </a:ext>
            </a:extLst>
          </p:cNvPr>
          <p:cNvSpPr>
            <a:spLocks noGrp="1"/>
          </p:cNvSpPr>
          <p:nvPr>
            <p:ph type="sldNum" sz="quarter" idx="12"/>
          </p:nvPr>
        </p:nvSpPr>
        <p:spPr/>
        <p:txBody>
          <a:bodyPr/>
          <a:lstStyle/>
          <a:p>
            <a:fld id="{960381B3-8686-42CE-AE29-5D40F96228CF}" type="slidenum">
              <a:rPr lang="en-US" smtClean="0"/>
              <a:pPr/>
              <a:t>11</a:t>
            </a:fld>
            <a:endParaRPr lang="en-US"/>
          </a:p>
        </p:txBody>
      </p:sp>
      <p:pic>
        <p:nvPicPr>
          <p:cNvPr id="5" name="Picture 4" descr="A diagram of a workshop&#10;&#10;AI-generated content may be incorrect.">
            <a:extLst>
              <a:ext uri="{FF2B5EF4-FFF2-40B4-BE49-F238E27FC236}">
                <a16:creationId xmlns:a16="http://schemas.microsoft.com/office/drawing/2014/main" id="{0E1D5C7F-57FA-A2F8-BA72-9F981DD93E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849" y="0"/>
            <a:ext cx="10686302" cy="6858000"/>
          </a:xfrm>
          <a:prstGeom prst="rect">
            <a:avLst/>
          </a:prstGeom>
        </p:spPr>
      </p:pic>
    </p:spTree>
    <p:extLst>
      <p:ext uri="{BB962C8B-B14F-4D97-AF65-F5344CB8AC3E}">
        <p14:creationId xmlns:p14="http://schemas.microsoft.com/office/powerpoint/2010/main" val="384858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7B90CB4-026B-8F01-136E-8C1266788C09}"/>
              </a:ext>
            </a:extLst>
          </p:cNvPr>
          <p:cNvSpPr>
            <a:spLocks noGrp="1"/>
          </p:cNvSpPr>
          <p:nvPr>
            <p:ph type="sldNum" sz="quarter" idx="12"/>
          </p:nvPr>
        </p:nvSpPr>
        <p:spPr/>
        <p:txBody>
          <a:bodyPr/>
          <a:lstStyle/>
          <a:p>
            <a:fld id="{960381B3-8686-42CE-AE29-5D40F96228CF}" type="slidenum">
              <a:rPr lang="en-US" smtClean="0"/>
              <a:pPr/>
              <a:t>2</a:t>
            </a:fld>
            <a:endParaRPr lang="en-US"/>
          </a:p>
        </p:txBody>
      </p:sp>
      <p:pic>
        <p:nvPicPr>
          <p:cNvPr id="3" name="Picture 2" descr="A diagram of a workshop&#10;&#10;AI-generated content may be incorrect.">
            <a:extLst>
              <a:ext uri="{FF2B5EF4-FFF2-40B4-BE49-F238E27FC236}">
                <a16:creationId xmlns:a16="http://schemas.microsoft.com/office/drawing/2014/main" id="{48A255BE-90BA-78A1-A237-8588F9ACC1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849" y="0"/>
            <a:ext cx="10686302" cy="6858000"/>
          </a:xfrm>
          <a:prstGeom prst="rect">
            <a:avLst/>
          </a:prstGeom>
        </p:spPr>
      </p:pic>
    </p:spTree>
    <p:extLst>
      <p:ext uri="{BB962C8B-B14F-4D97-AF65-F5344CB8AC3E}">
        <p14:creationId xmlns:p14="http://schemas.microsoft.com/office/powerpoint/2010/main" val="207848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A3AA6-D895-4891-474E-2063D3C5CEF9}"/>
              </a:ext>
            </a:extLst>
          </p:cNvPr>
          <p:cNvSpPr>
            <a:spLocks noGrp="1"/>
          </p:cNvSpPr>
          <p:nvPr>
            <p:ph type="title"/>
          </p:nvPr>
        </p:nvSpPr>
        <p:spPr/>
        <p:txBody>
          <a:bodyPr/>
          <a:lstStyle/>
          <a:p>
            <a:r>
              <a:rPr lang="en-US"/>
              <a:t>Outreach</a:t>
            </a:r>
          </a:p>
        </p:txBody>
      </p:sp>
      <p:pic>
        <p:nvPicPr>
          <p:cNvPr id="5" name="Content Placeholder 4" descr="A group of purple hexagons with red and black text&#10;&#10;AI-generated content may be incorrect.">
            <a:extLst>
              <a:ext uri="{FF2B5EF4-FFF2-40B4-BE49-F238E27FC236}">
                <a16:creationId xmlns:a16="http://schemas.microsoft.com/office/drawing/2014/main" id="{291B8613-45F8-3CD3-94FC-AC40697822EB}"/>
              </a:ext>
            </a:extLst>
          </p:cNvPr>
          <p:cNvPicPr>
            <a:picLocks noGrp="1" noChangeAspect="1"/>
          </p:cNvPicPr>
          <p:nvPr>
            <p:ph idx="1"/>
          </p:nvPr>
        </p:nvPicPr>
        <p:blipFill>
          <a:blip r:embed="rId2"/>
          <a:stretch>
            <a:fillRect/>
          </a:stretch>
        </p:blipFill>
        <p:spPr>
          <a:xfrm>
            <a:off x="8919287" y="271942"/>
            <a:ext cx="3057525" cy="2628900"/>
          </a:xfrm>
        </p:spPr>
      </p:pic>
      <p:sp>
        <p:nvSpPr>
          <p:cNvPr id="4" name="Slide Number Placeholder 3">
            <a:extLst>
              <a:ext uri="{FF2B5EF4-FFF2-40B4-BE49-F238E27FC236}">
                <a16:creationId xmlns:a16="http://schemas.microsoft.com/office/drawing/2014/main" id="{4059EC42-FF1A-4A0F-A96F-F0C5C5C8DFC7}"/>
              </a:ext>
            </a:extLst>
          </p:cNvPr>
          <p:cNvSpPr>
            <a:spLocks noGrp="1"/>
          </p:cNvSpPr>
          <p:nvPr>
            <p:ph type="sldNum" sz="quarter" idx="12"/>
          </p:nvPr>
        </p:nvSpPr>
        <p:spPr/>
        <p:txBody>
          <a:bodyPr/>
          <a:lstStyle/>
          <a:p>
            <a:fld id="{960381B3-8686-42CE-AE29-5D40F96228CF}" type="slidenum">
              <a:rPr lang="en-US" smtClean="0"/>
              <a:pPr/>
              <a:t>3</a:t>
            </a:fld>
            <a:endParaRPr lang="en-US"/>
          </a:p>
        </p:txBody>
      </p:sp>
      <p:sp>
        <p:nvSpPr>
          <p:cNvPr id="3" name="TextBox 2">
            <a:extLst>
              <a:ext uri="{FF2B5EF4-FFF2-40B4-BE49-F238E27FC236}">
                <a16:creationId xmlns:a16="http://schemas.microsoft.com/office/drawing/2014/main" id="{8FD06EF5-8CE6-B0A8-C0FF-CC60035AACB8}"/>
              </a:ext>
            </a:extLst>
          </p:cNvPr>
          <p:cNvSpPr txBox="1"/>
          <p:nvPr/>
        </p:nvSpPr>
        <p:spPr>
          <a:xfrm>
            <a:off x="640346" y="1583523"/>
            <a:ext cx="8611637" cy="44319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200" dirty="0"/>
              <a:t>In 2018-19, Indigenous members of the MRBB sent letters to Indigenous governments and communities in the basin that informed recipients about the plan to develop an online State of the Aquatic Ecosystem Report. </a:t>
            </a:r>
          </a:p>
          <a:p>
            <a:pPr marL="285750" indent="-285750">
              <a:buFont typeface="Arial"/>
              <a:buChar char="•"/>
            </a:pPr>
            <a:r>
              <a:rPr lang="en-US" sz="2200" dirty="0"/>
              <a:t>MRBB Secretariat has shared the SOAER at multiple venues. Many living in the basin are not aware of the MRBB or the SOAER..  </a:t>
            </a:r>
          </a:p>
          <a:p>
            <a:pPr marL="285750" indent="-285750">
              <a:buFont typeface="Arial"/>
              <a:buChar char="•"/>
            </a:pPr>
            <a:r>
              <a:rPr lang="en-US" sz="2200" dirty="0"/>
              <a:t>Outreach could be key to establishing new partnerships and addressing important data gaps.</a:t>
            </a:r>
          </a:p>
          <a:p>
            <a:pPr marL="285750" indent="-285750">
              <a:buFont typeface="Arial"/>
              <a:buChar char="•"/>
            </a:pPr>
            <a:r>
              <a:rPr lang="en-US" sz="2200" dirty="0"/>
              <a:t>MRBB members are better connected to work being done in the basin that could be profiled on the SOAER.    </a:t>
            </a:r>
          </a:p>
          <a:p>
            <a:pPr marL="285750" indent="-285750">
              <a:buFont typeface="Arial"/>
              <a:buChar char="•"/>
            </a:pPr>
            <a:r>
              <a:rPr lang="en-US" sz="2200" dirty="0"/>
              <a:t>Outreach is scalable.</a:t>
            </a:r>
          </a:p>
          <a:p>
            <a:endParaRPr lang="en-US" sz="2200" dirty="0"/>
          </a:p>
          <a:p>
            <a:r>
              <a:rPr lang="en-US" dirty="0"/>
              <a:t>  </a:t>
            </a:r>
            <a:endParaRPr lang="en-US"/>
          </a:p>
        </p:txBody>
      </p:sp>
      <p:pic>
        <p:nvPicPr>
          <p:cNvPr id="6" name="Picture 5" descr="A diagram of a workshop&#10;&#10;AI-generated content may be incorrect.">
            <a:extLst>
              <a:ext uri="{FF2B5EF4-FFF2-40B4-BE49-F238E27FC236}">
                <a16:creationId xmlns:a16="http://schemas.microsoft.com/office/drawing/2014/main" id="{BB25B829-1EC6-EBDB-4F6A-F46D24EEFAD6}"/>
              </a:ext>
            </a:extLst>
          </p:cNvPr>
          <p:cNvPicPr>
            <a:picLocks noChangeAspect="1"/>
          </p:cNvPicPr>
          <p:nvPr/>
        </p:nvPicPr>
        <p:blipFill>
          <a:blip r:embed="rId3"/>
          <a:stretch>
            <a:fillRect/>
          </a:stretch>
        </p:blipFill>
        <p:spPr>
          <a:xfrm>
            <a:off x="8640072" y="3290128"/>
            <a:ext cx="3050899" cy="1812787"/>
          </a:xfrm>
          <a:prstGeom prst="rect">
            <a:avLst/>
          </a:prstGeom>
        </p:spPr>
      </p:pic>
    </p:spTree>
    <p:extLst>
      <p:ext uri="{BB962C8B-B14F-4D97-AF65-F5344CB8AC3E}">
        <p14:creationId xmlns:p14="http://schemas.microsoft.com/office/powerpoint/2010/main" val="202808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EBE544E-EE95-B823-B9FB-D9383DD78DB4}"/>
              </a:ext>
            </a:extLst>
          </p:cNvPr>
          <p:cNvSpPr>
            <a:spLocks noGrp="1"/>
          </p:cNvSpPr>
          <p:nvPr>
            <p:ph type="sldNum" sz="quarter" idx="12"/>
          </p:nvPr>
        </p:nvSpPr>
        <p:spPr/>
        <p:txBody>
          <a:bodyPr/>
          <a:lstStyle/>
          <a:p>
            <a:fld id="{960381B3-8686-42CE-AE29-5D40F96228CF}" type="slidenum">
              <a:rPr lang="en-US" smtClean="0"/>
              <a:pPr/>
              <a:t>4</a:t>
            </a:fld>
            <a:endParaRPr lang="en-US"/>
          </a:p>
        </p:txBody>
      </p:sp>
      <p:pic>
        <p:nvPicPr>
          <p:cNvPr id="3" name="Picture 2" descr="A group of colorful squares with text&#10;&#10;AI-generated content may be incorrect.">
            <a:extLst>
              <a:ext uri="{FF2B5EF4-FFF2-40B4-BE49-F238E27FC236}">
                <a16:creationId xmlns:a16="http://schemas.microsoft.com/office/drawing/2014/main" id="{DE2E0384-9D5C-ADB8-A757-F08A0FD4D45A}"/>
              </a:ext>
            </a:extLst>
          </p:cNvPr>
          <p:cNvPicPr>
            <a:picLocks noChangeAspect="1"/>
          </p:cNvPicPr>
          <p:nvPr/>
        </p:nvPicPr>
        <p:blipFill>
          <a:blip r:embed="rId2"/>
          <a:stretch>
            <a:fillRect/>
          </a:stretch>
        </p:blipFill>
        <p:spPr>
          <a:xfrm>
            <a:off x="1372207" y="352816"/>
            <a:ext cx="9222822" cy="5766054"/>
          </a:xfrm>
          <a:prstGeom prst="rect">
            <a:avLst/>
          </a:prstGeom>
        </p:spPr>
      </p:pic>
      <p:pic>
        <p:nvPicPr>
          <p:cNvPr id="6" name="Graphic 5" descr="Checkmark with solid fill">
            <a:extLst>
              <a:ext uri="{FF2B5EF4-FFF2-40B4-BE49-F238E27FC236}">
                <a16:creationId xmlns:a16="http://schemas.microsoft.com/office/drawing/2014/main" id="{68804517-AF94-23CF-6743-AD03FB58DE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57953" y="1460715"/>
            <a:ext cx="914400" cy="914400"/>
          </a:xfrm>
          <a:prstGeom prst="rect">
            <a:avLst/>
          </a:prstGeom>
        </p:spPr>
      </p:pic>
      <p:pic>
        <p:nvPicPr>
          <p:cNvPr id="7" name="Graphic 6" descr="Checkmark with solid fill">
            <a:extLst>
              <a:ext uri="{FF2B5EF4-FFF2-40B4-BE49-F238E27FC236}">
                <a16:creationId xmlns:a16="http://schemas.microsoft.com/office/drawing/2014/main" id="{6A79418E-EB58-B507-6498-D1F304833A4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11105" y="1460714"/>
            <a:ext cx="914400" cy="914400"/>
          </a:xfrm>
          <a:prstGeom prst="rect">
            <a:avLst/>
          </a:prstGeom>
        </p:spPr>
      </p:pic>
      <p:pic>
        <p:nvPicPr>
          <p:cNvPr id="8" name="Graphic 7" descr="Checkmark with solid fill">
            <a:extLst>
              <a:ext uri="{FF2B5EF4-FFF2-40B4-BE49-F238E27FC236}">
                <a16:creationId xmlns:a16="http://schemas.microsoft.com/office/drawing/2014/main" id="{4A4650FE-E805-C5DF-5DE9-6214EDDC41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93409" y="1460713"/>
            <a:ext cx="914400" cy="914400"/>
          </a:xfrm>
          <a:prstGeom prst="rect">
            <a:avLst/>
          </a:prstGeom>
        </p:spPr>
      </p:pic>
    </p:spTree>
    <p:extLst>
      <p:ext uri="{BB962C8B-B14F-4D97-AF65-F5344CB8AC3E}">
        <p14:creationId xmlns:p14="http://schemas.microsoft.com/office/powerpoint/2010/main" val="3845315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A292-01C7-9205-AC69-2B4ADB05948C}"/>
              </a:ext>
            </a:extLst>
          </p:cNvPr>
          <p:cNvSpPr>
            <a:spLocks noGrp="1"/>
          </p:cNvSpPr>
          <p:nvPr>
            <p:ph type="title"/>
          </p:nvPr>
        </p:nvSpPr>
        <p:spPr>
          <a:xfrm>
            <a:off x="617940" y="365125"/>
            <a:ext cx="10737448" cy="1508828"/>
          </a:xfrm>
        </p:spPr>
        <p:txBody>
          <a:bodyPr>
            <a:normAutofit/>
          </a:bodyPr>
          <a:lstStyle/>
          <a:p>
            <a:r>
              <a:rPr lang="en-US" dirty="0"/>
              <a:t>Outreach – Who is sending out messages and What should they send </a:t>
            </a:r>
          </a:p>
        </p:txBody>
      </p:sp>
      <p:sp>
        <p:nvSpPr>
          <p:cNvPr id="6" name="Text Placeholder 5">
            <a:extLst>
              <a:ext uri="{FF2B5EF4-FFF2-40B4-BE49-F238E27FC236}">
                <a16:creationId xmlns:a16="http://schemas.microsoft.com/office/drawing/2014/main" id="{0F75458E-D360-84FC-4EFA-D9EBCFE25209}"/>
              </a:ext>
            </a:extLst>
          </p:cNvPr>
          <p:cNvSpPr>
            <a:spLocks noGrp="1"/>
          </p:cNvSpPr>
          <p:nvPr>
            <p:ph type="body" sz="quarter" idx="3"/>
          </p:nvPr>
        </p:nvSpPr>
        <p:spPr/>
        <p:txBody>
          <a:bodyPr/>
          <a:lstStyle/>
          <a:p>
            <a:r>
              <a:rPr lang="en-US" dirty="0"/>
              <a:t>Materials</a:t>
            </a:r>
          </a:p>
        </p:txBody>
      </p:sp>
      <p:sp>
        <p:nvSpPr>
          <p:cNvPr id="7" name="Content Placeholder 6">
            <a:extLst>
              <a:ext uri="{FF2B5EF4-FFF2-40B4-BE49-F238E27FC236}">
                <a16:creationId xmlns:a16="http://schemas.microsoft.com/office/drawing/2014/main" id="{52C5EE00-207F-7D7B-E36E-14BE3C7D4734}"/>
              </a:ext>
            </a:extLst>
          </p:cNvPr>
          <p:cNvSpPr>
            <a:spLocks noGrp="1"/>
          </p:cNvSpPr>
          <p:nvPr>
            <p:ph sz="quarter" idx="4"/>
          </p:nvPr>
        </p:nvSpPr>
        <p:spPr>
          <a:xfrm>
            <a:off x="6116983" y="2505075"/>
            <a:ext cx="5757448" cy="3684588"/>
          </a:xfrm>
        </p:spPr>
        <p:txBody>
          <a:bodyPr vert="horz" lIns="91440" tIns="45720" rIns="91440" bIns="45720" rtlCol="0" anchor="t">
            <a:normAutofit/>
          </a:bodyPr>
          <a:lstStyle/>
          <a:p>
            <a:r>
              <a:rPr lang="en-US" dirty="0">
                <a:latin typeface="Aptos"/>
                <a:cs typeface="Arial"/>
              </a:rPr>
              <a:t>Letters   </a:t>
            </a:r>
          </a:p>
          <a:p>
            <a:r>
              <a:rPr lang="en-US" dirty="0">
                <a:latin typeface="Aptos"/>
                <a:cs typeface="Arial"/>
              </a:rPr>
              <a:t>Graphics (i.e. indicators)</a:t>
            </a:r>
            <a:endParaRPr lang="en-US" dirty="0"/>
          </a:p>
          <a:p>
            <a:r>
              <a:rPr lang="en-US" dirty="0">
                <a:latin typeface="Aptos"/>
                <a:cs typeface="Arial"/>
              </a:rPr>
              <a:t>Surveys (requires development)</a:t>
            </a:r>
          </a:p>
          <a:p>
            <a:r>
              <a:rPr lang="en-US" dirty="0">
                <a:latin typeface="Aptos"/>
                <a:cs typeface="Arial"/>
              </a:rPr>
              <a:t>Brochure (requires development)</a:t>
            </a:r>
          </a:p>
          <a:p>
            <a:r>
              <a:rPr lang="en-US" dirty="0">
                <a:latin typeface="Aptos"/>
                <a:cs typeface="Arial"/>
              </a:rPr>
              <a:t>Artwork: youth art contest of indicators</a:t>
            </a:r>
          </a:p>
          <a:p>
            <a:endParaRPr lang="en-US">
              <a:latin typeface="Aptos"/>
              <a:cs typeface="Arial"/>
            </a:endParaRPr>
          </a:p>
          <a:p>
            <a:endParaRPr lang="en-US">
              <a:latin typeface="Aptos"/>
              <a:cs typeface="Arial"/>
            </a:endParaRPr>
          </a:p>
        </p:txBody>
      </p:sp>
      <p:sp>
        <p:nvSpPr>
          <p:cNvPr id="4" name="Slide Number Placeholder 3">
            <a:extLst>
              <a:ext uri="{FF2B5EF4-FFF2-40B4-BE49-F238E27FC236}">
                <a16:creationId xmlns:a16="http://schemas.microsoft.com/office/drawing/2014/main" id="{EDF95F37-BE9D-0333-524D-7AF3E2F001A1}"/>
              </a:ext>
            </a:extLst>
          </p:cNvPr>
          <p:cNvSpPr>
            <a:spLocks noGrp="1"/>
          </p:cNvSpPr>
          <p:nvPr>
            <p:ph type="sldNum" sz="quarter" idx="12"/>
          </p:nvPr>
        </p:nvSpPr>
        <p:spPr/>
        <p:txBody>
          <a:bodyPr/>
          <a:lstStyle/>
          <a:p>
            <a:fld id="{960381B3-8686-42CE-AE29-5D40F96228CF}" type="slidenum">
              <a:rPr lang="en-US" smtClean="0"/>
              <a:pPr/>
              <a:t>5</a:t>
            </a:fld>
            <a:endParaRPr lang="en-US"/>
          </a:p>
        </p:txBody>
      </p:sp>
      <p:sp>
        <p:nvSpPr>
          <p:cNvPr id="5" name="Text Placeholder 4">
            <a:extLst>
              <a:ext uri="{FF2B5EF4-FFF2-40B4-BE49-F238E27FC236}">
                <a16:creationId xmlns:a16="http://schemas.microsoft.com/office/drawing/2014/main" id="{D912F967-434A-967C-1513-A0E5836B5F26}"/>
              </a:ext>
            </a:extLst>
          </p:cNvPr>
          <p:cNvSpPr>
            <a:spLocks noGrp="1"/>
          </p:cNvSpPr>
          <p:nvPr>
            <p:ph type="body" idx="1"/>
          </p:nvPr>
        </p:nvSpPr>
        <p:spPr/>
        <p:txBody>
          <a:bodyPr/>
          <a:lstStyle/>
          <a:p>
            <a:r>
              <a:rPr lang="en-US" dirty="0"/>
              <a:t>Who</a:t>
            </a:r>
          </a:p>
        </p:txBody>
      </p:sp>
      <p:sp>
        <p:nvSpPr>
          <p:cNvPr id="3" name="Content Placeholder 2">
            <a:extLst>
              <a:ext uri="{FF2B5EF4-FFF2-40B4-BE49-F238E27FC236}">
                <a16:creationId xmlns:a16="http://schemas.microsoft.com/office/drawing/2014/main" id="{E277640D-9F34-C37A-6D20-2AF49BF8AFF8}"/>
              </a:ext>
            </a:extLst>
          </p:cNvPr>
          <p:cNvSpPr>
            <a:spLocks noGrp="1"/>
          </p:cNvSpPr>
          <p:nvPr>
            <p:ph sz="half" idx="2"/>
          </p:nvPr>
        </p:nvSpPr>
        <p:spPr/>
        <p:txBody>
          <a:bodyPr vert="horz" lIns="91440" tIns="45720" rIns="91440" bIns="45720" rtlCol="0" anchor="t">
            <a:noAutofit/>
          </a:bodyPr>
          <a:lstStyle/>
          <a:p>
            <a:r>
              <a:rPr lang="en-US" dirty="0"/>
              <a:t>MRBB member </a:t>
            </a:r>
          </a:p>
          <a:p>
            <a:r>
              <a:rPr lang="en-US" dirty="0"/>
              <a:t>BWMA/BMC co-chairs/members</a:t>
            </a:r>
          </a:p>
          <a:p>
            <a:r>
              <a:rPr lang="en-US" dirty="0"/>
              <a:t>Traditional Knowledge and Strengthening Partnerships Committee member </a:t>
            </a:r>
          </a:p>
          <a:p>
            <a:r>
              <a:rPr lang="en-US" dirty="0"/>
              <a:t>MRBB Secretariat </a:t>
            </a:r>
          </a:p>
        </p:txBody>
      </p:sp>
    </p:spTree>
    <p:extLst>
      <p:ext uri="{BB962C8B-B14F-4D97-AF65-F5344CB8AC3E}">
        <p14:creationId xmlns:p14="http://schemas.microsoft.com/office/powerpoint/2010/main" val="405600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A62C1-C400-3244-A0D2-BEB5ED5D974E}"/>
              </a:ext>
            </a:extLst>
          </p:cNvPr>
          <p:cNvSpPr>
            <a:spLocks noGrp="1"/>
          </p:cNvSpPr>
          <p:nvPr>
            <p:ph type="title"/>
          </p:nvPr>
        </p:nvSpPr>
        <p:spPr/>
        <p:txBody>
          <a:bodyPr/>
          <a:lstStyle/>
          <a:p>
            <a:r>
              <a:rPr lang="en-US" dirty="0"/>
              <a:t>Outreach</a:t>
            </a:r>
          </a:p>
        </p:txBody>
      </p:sp>
      <p:sp>
        <p:nvSpPr>
          <p:cNvPr id="3" name="Content Placeholder 2">
            <a:extLst>
              <a:ext uri="{FF2B5EF4-FFF2-40B4-BE49-F238E27FC236}">
                <a16:creationId xmlns:a16="http://schemas.microsoft.com/office/drawing/2014/main" id="{77388839-C627-A4A7-EE60-3872CC96D957}"/>
              </a:ext>
            </a:extLst>
          </p:cNvPr>
          <p:cNvSpPr>
            <a:spLocks noGrp="1"/>
          </p:cNvSpPr>
          <p:nvPr>
            <p:ph idx="1"/>
          </p:nvPr>
        </p:nvSpPr>
        <p:spPr>
          <a:xfrm>
            <a:off x="838200" y="1564201"/>
            <a:ext cx="10515600" cy="4351338"/>
          </a:xfrm>
        </p:spPr>
        <p:txBody>
          <a:bodyPr vert="horz" lIns="91440" tIns="45720" rIns="91440" bIns="45720" rtlCol="0" anchor="t">
            <a:normAutofit lnSpcReduction="10000"/>
          </a:bodyPr>
          <a:lstStyle/>
          <a:p>
            <a:r>
              <a:rPr lang="en-US" dirty="0"/>
              <a:t>TKSP committee has discussed outreach, and members are interested in sending letters to Indigenous organizations in the basin.</a:t>
            </a:r>
          </a:p>
          <a:p>
            <a:r>
              <a:rPr lang="en-US" dirty="0"/>
              <a:t>Different government programs may be doing work that  could be profiled on the SOAER. MRBB government members could reach out within their organizations.</a:t>
            </a:r>
          </a:p>
          <a:p>
            <a:r>
              <a:rPr lang="en-US" dirty="0"/>
              <a:t>Likely need a place-based approach for BMCs. MRBB secretariat could reach out or MRBB members that hold leadership roles – advice? </a:t>
            </a:r>
          </a:p>
          <a:p>
            <a:r>
              <a:rPr lang="en-US" dirty="0"/>
              <a:t>Academics and partners: MRBB secretariat has a small network that could be enhanced. </a:t>
            </a:r>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81D6F3F6-19F7-D764-3188-C56DA8E317E8}"/>
              </a:ext>
            </a:extLst>
          </p:cNvPr>
          <p:cNvSpPr>
            <a:spLocks noGrp="1"/>
          </p:cNvSpPr>
          <p:nvPr>
            <p:ph type="sldNum" sz="quarter" idx="12"/>
          </p:nvPr>
        </p:nvSpPr>
        <p:spPr/>
        <p:txBody>
          <a:bodyPr/>
          <a:lstStyle/>
          <a:p>
            <a:fld id="{960381B3-8686-42CE-AE29-5D40F96228CF}" type="slidenum">
              <a:rPr lang="en-US" smtClean="0"/>
              <a:pPr/>
              <a:t>6</a:t>
            </a:fld>
            <a:endParaRPr lang="en-US"/>
          </a:p>
        </p:txBody>
      </p:sp>
    </p:spTree>
    <p:extLst>
      <p:ext uri="{BB962C8B-B14F-4D97-AF65-F5344CB8AC3E}">
        <p14:creationId xmlns:p14="http://schemas.microsoft.com/office/powerpoint/2010/main" val="987833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6B65803-B07A-C313-C98F-58F0E9C9D518}"/>
              </a:ext>
            </a:extLst>
          </p:cNvPr>
          <p:cNvSpPr>
            <a:spLocks noGrp="1"/>
          </p:cNvSpPr>
          <p:nvPr>
            <p:ph type="sldNum" sz="quarter" idx="12"/>
          </p:nvPr>
        </p:nvSpPr>
        <p:spPr/>
        <p:txBody>
          <a:bodyPr/>
          <a:lstStyle/>
          <a:p>
            <a:fld id="{960381B3-8686-42CE-AE29-5D40F96228CF}" type="slidenum">
              <a:rPr lang="en-US" smtClean="0"/>
              <a:pPr/>
              <a:t>7</a:t>
            </a:fld>
            <a:endParaRPr lang="en-US"/>
          </a:p>
        </p:txBody>
      </p:sp>
      <p:pic>
        <p:nvPicPr>
          <p:cNvPr id="2" name="Picture 1" descr="A diagram of a government organization&#10;&#10;AI-generated content may be incorrect.">
            <a:extLst>
              <a:ext uri="{FF2B5EF4-FFF2-40B4-BE49-F238E27FC236}">
                <a16:creationId xmlns:a16="http://schemas.microsoft.com/office/drawing/2014/main" id="{08FADE20-7044-73AE-D7C6-8495072E501C}"/>
              </a:ext>
            </a:extLst>
          </p:cNvPr>
          <p:cNvPicPr>
            <a:picLocks noChangeAspect="1"/>
          </p:cNvPicPr>
          <p:nvPr/>
        </p:nvPicPr>
        <p:blipFill>
          <a:blip r:embed="rId2"/>
          <a:stretch>
            <a:fillRect/>
          </a:stretch>
        </p:blipFill>
        <p:spPr>
          <a:xfrm>
            <a:off x="1798899" y="0"/>
            <a:ext cx="8594203" cy="6858000"/>
          </a:xfrm>
          <a:prstGeom prst="rect">
            <a:avLst/>
          </a:prstGeom>
        </p:spPr>
      </p:pic>
    </p:spTree>
    <p:extLst>
      <p:ext uri="{BB962C8B-B14F-4D97-AF65-F5344CB8AC3E}">
        <p14:creationId xmlns:p14="http://schemas.microsoft.com/office/powerpoint/2010/main" val="2974184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9F099F-5B25-3686-64FF-FA2CE7C4864F}"/>
              </a:ext>
            </a:extLst>
          </p:cNvPr>
          <p:cNvSpPr>
            <a:spLocks noGrp="1"/>
          </p:cNvSpPr>
          <p:nvPr>
            <p:ph type="title"/>
          </p:nvPr>
        </p:nvSpPr>
        <p:spPr/>
        <p:txBody>
          <a:bodyPr/>
          <a:lstStyle/>
          <a:p>
            <a:r>
              <a:rPr lang="en-US" dirty="0"/>
              <a:t>Considerations</a:t>
            </a:r>
          </a:p>
        </p:txBody>
      </p:sp>
      <p:sp>
        <p:nvSpPr>
          <p:cNvPr id="4" name="Content Placeholder 3">
            <a:extLst>
              <a:ext uri="{FF2B5EF4-FFF2-40B4-BE49-F238E27FC236}">
                <a16:creationId xmlns:a16="http://schemas.microsoft.com/office/drawing/2014/main" id="{2387781D-149E-5A14-D00A-1C865D14FF6B}"/>
              </a:ext>
            </a:extLst>
          </p:cNvPr>
          <p:cNvSpPr>
            <a:spLocks noGrp="1"/>
          </p:cNvSpPr>
          <p:nvPr>
            <p:ph idx="1"/>
          </p:nvPr>
        </p:nvSpPr>
        <p:spPr/>
        <p:txBody>
          <a:bodyPr vert="horz" lIns="91440" tIns="45720" rIns="91440" bIns="45720" rtlCol="0" anchor="t">
            <a:normAutofit/>
          </a:bodyPr>
          <a:lstStyle/>
          <a:p>
            <a:r>
              <a:rPr lang="en-US" sz="2400" dirty="0"/>
              <a:t>Audience: one standard letter for everyone (one size fits all) may not be the best approach.  </a:t>
            </a:r>
          </a:p>
          <a:p>
            <a:r>
              <a:rPr lang="en-US" sz="2400" dirty="0"/>
              <a:t>Location in the basin: Is there value in considering a sub-basin or jurisdiction level approach?</a:t>
            </a:r>
          </a:p>
          <a:p>
            <a:r>
              <a:rPr lang="en-US" sz="2400" dirty="0"/>
              <a:t>Contact Information: Secretariat does not have contact information and requires support to ensure the right message makes it to the right person in the right format (paper letter, email, fax etc.)</a:t>
            </a:r>
          </a:p>
          <a:p>
            <a:endParaRPr lang="en-US" sz="2400" dirty="0"/>
          </a:p>
          <a:p>
            <a:endParaRPr lang="en-US" sz="2400" dirty="0"/>
          </a:p>
        </p:txBody>
      </p:sp>
      <p:sp>
        <p:nvSpPr>
          <p:cNvPr id="2" name="Slide Number Placeholder 1">
            <a:extLst>
              <a:ext uri="{FF2B5EF4-FFF2-40B4-BE49-F238E27FC236}">
                <a16:creationId xmlns:a16="http://schemas.microsoft.com/office/drawing/2014/main" id="{67587D9E-13EF-C957-0195-5697594FED24}"/>
              </a:ext>
            </a:extLst>
          </p:cNvPr>
          <p:cNvSpPr>
            <a:spLocks noGrp="1"/>
          </p:cNvSpPr>
          <p:nvPr>
            <p:ph type="sldNum" sz="quarter" idx="12"/>
          </p:nvPr>
        </p:nvSpPr>
        <p:spPr/>
        <p:txBody>
          <a:bodyPr/>
          <a:lstStyle/>
          <a:p>
            <a:fld id="{960381B3-8686-42CE-AE29-5D40F96228CF}" type="slidenum">
              <a:rPr lang="en-US" smtClean="0"/>
              <a:pPr/>
              <a:t>8</a:t>
            </a:fld>
            <a:endParaRPr lang="en-US"/>
          </a:p>
        </p:txBody>
      </p:sp>
    </p:spTree>
    <p:extLst>
      <p:ext uri="{BB962C8B-B14F-4D97-AF65-F5344CB8AC3E}">
        <p14:creationId xmlns:p14="http://schemas.microsoft.com/office/powerpoint/2010/main" val="2713623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A5A51-9B0B-571A-F825-56B6F6E7607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65DF444-8354-C687-F144-6DE6759B163A}"/>
              </a:ext>
            </a:extLst>
          </p:cNvPr>
          <p:cNvSpPr>
            <a:spLocks noGrp="1"/>
          </p:cNvSpPr>
          <p:nvPr>
            <p:ph type="sldNum" sz="quarter" idx="12"/>
          </p:nvPr>
        </p:nvSpPr>
        <p:spPr/>
        <p:txBody>
          <a:bodyPr/>
          <a:lstStyle/>
          <a:p>
            <a:fld id="{960381B3-8686-42CE-AE29-5D40F96228CF}" type="slidenum">
              <a:rPr lang="en-US" smtClean="0"/>
              <a:pPr/>
              <a:t>9</a:t>
            </a:fld>
            <a:endParaRPr lang="en-US"/>
          </a:p>
        </p:txBody>
      </p:sp>
      <p:pic>
        <p:nvPicPr>
          <p:cNvPr id="2" name="Picture 1" descr="A diagram of a government organization&#10;&#10;AI-generated content may be incorrect.">
            <a:extLst>
              <a:ext uri="{FF2B5EF4-FFF2-40B4-BE49-F238E27FC236}">
                <a16:creationId xmlns:a16="http://schemas.microsoft.com/office/drawing/2014/main" id="{A4949B19-57BF-4BA2-E6DC-E3417E90F6ED}"/>
              </a:ext>
            </a:extLst>
          </p:cNvPr>
          <p:cNvPicPr>
            <a:picLocks noChangeAspect="1"/>
          </p:cNvPicPr>
          <p:nvPr/>
        </p:nvPicPr>
        <p:blipFill>
          <a:blip r:embed="rId2"/>
          <a:stretch>
            <a:fillRect/>
          </a:stretch>
        </p:blipFill>
        <p:spPr>
          <a:xfrm>
            <a:off x="1798899" y="0"/>
            <a:ext cx="8594203" cy="6858000"/>
          </a:xfrm>
          <a:prstGeom prst="rect">
            <a:avLst/>
          </a:prstGeom>
        </p:spPr>
      </p:pic>
    </p:spTree>
    <p:extLst>
      <p:ext uri="{BB962C8B-B14F-4D97-AF65-F5344CB8AC3E}">
        <p14:creationId xmlns:p14="http://schemas.microsoft.com/office/powerpoint/2010/main" val="120278821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e8fd3f1-eb47-4c36-9d89-38ca18f0b0f1" xsi:nil="true"/>
    <lcf76f155ced4ddcb4097134ff3c332f xmlns="9ad009f9-8de5-44ba-b50b-6c5ac8dd18c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CD8984F2C77E4C978D06B32ADC308F" ma:contentTypeVersion="15" ma:contentTypeDescription="Create a new document." ma:contentTypeScope="" ma:versionID="b21fbb980e64f02ff232f2dfc9cc9b98">
  <xsd:schema xmlns:xsd="http://www.w3.org/2001/XMLSchema" xmlns:xs="http://www.w3.org/2001/XMLSchema" xmlns:p="http://schemas.microsoft.com/office/2006/metadata/properties" xmlns:ns2="9ad009f9-8de5-44ba-b50b-6c5ac8dd18c6" xmlns:ns3="0e8fd3f1-eb47-4c36-9d89-38ca18f0b0f1" targetNamespace="http://schemas.microsoft.com/office/2006/metadata/properties" ma:root="true" ma:fieldsID="ebfc3bfc5288174b81c0aa8b76a118a0" ns2:_="" ns3:_="">
    <xsd:import namespace="9ad009f9-8de5-44ba-b50b-6c5ac8dd18c6"/>
    <xsd:import namespace="0e8fd3f1-eb47-4c36-9d89-38ca18f0b0f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009f9-8de5-44ba-b50b-6c5ac8dd18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7fe21a1-9997-4c9a-aa7f-25894d3490f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8fd3f1-eb47-4c36-9d89-38ca18f0b0f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59587733-38d9-4b7d-ab2a-dee337b1da72}" ma:internalName="TaxCatchAll" ma:showField="CatchAllData" ma:web="0e8fd3f1-eb47-4c36-9d89-38ca18f0b0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928DFE-B1D6-4312-8A30-46A95EA3E1F5}">
  <ds:schemaRefs>
    <ds:schemaRef ds:uri="0e8fd3f1-eb47-4c36-9d89-38ca18f0b0f1"/>
    <ds:schemaRef ds:uri="9ad009f9-8de5-44ba-b50b-6c5ac8dd18c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94A600A-EC0A-4153-9286-39E03C843E20}">
  <ds:schemaRefs>
    <ds:schemaRef ds:uri="http://schemas.microsoft.com/sharepoint/v3/contenttype/forms"/>
  </ds:schemaRefs>
</ds:datastoreItem>
</file>

<file path=customXml/itemProps3.xml><?xml version="1.0" encoding="utf-8"?>
<ds:datastoreItem xmlns:ds="http://schemas.openxmlformats.org/officeDocument/2006/customXml" ds:itemID="{7962B523-B2D6-42A7-80DF-A8C291F264C4}">
  <ds:schemaRefs>
    <ds:schemaRef ds:uri="0e8fd3f1-eb47-4c36-9d89-38ca18f0b0f1"/>
    <ds:schemaRef ds:uri="9ad009f9-8de5-44ba-b50b-6c5ac8dd18c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740c5fd3-6e8b-4176-9cc9-454dbe4e62c4}" enabled="0" method="" siteId="{740c5fd3-6e8b-4176-9cc9-454dbe4e62c4}" removed="1"/>
</clbl:labelList>
</file>

<file path=docProps/app.xml><?xml version="1.0" encoding="utf-8"?>
<Properties xmlns="http://schemas.openxmlformats.org/officeDocument/2006/extended-properties" xmlns:vt="http://schemas.openxmlformats.org/officeDocument/2006/docPropsVTypes">
  <Template>TM04033937[[fn=Vapor Trail]]</Template>
  <TotalTime>1</TotalTime>
  <Words>387</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Aharoni</vt:lpstr>
      <vt:lpstr>Aptos</vt:lpstr>
      <vt:lpstr>Aptos Display</vt:lpstr>
      <vt:lpstr>Arial</vt:lpstr>
      <vt:lpstr>Office 2013 - 2022 Theme</vt:lpstr>
      <vt:lpstr>PowerPoint Presentation</vt:lpstr>
      <vt:lpstr>PowerPoint Presentation</vt:lpstr>
      <vt:lpstr>Outreach</vt:lpstr>
      <vt:lpstr>PowerPoint Presentation</vt:lpstr>
      <vt:lpstr>Outreach – Who is sending out messages and What should they send </vt:lpstr>
      <vt:lpstr>Outreach</vt:lpstr>
      <vt:lpstr>PowerPoint Presentation</vt:lpstr>
      <vt:lpstr>Considerations</vt:lpstr>
      <vt:lpstr>PowerPoint Presentation</vt:lpstr>
      <vt:lpstr>Art Contest </vt:lpstr>
      <vt:lpstr>PowerPoint Presentation</vt:lpstr>
    </vt:vector>
  </TitlesOfParts>
  <Company>Environment and Climate Change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Cederwall,Jeffrey (CWA/AEC)</dc:creator>
  <cp:lastModifiedBy>Siwik,Paula (elle | she, her) (CWA/AEC)</cp:lastModifiedBy>
  <cp:revision>515</cp:revision>
  <dcterms:created xsi:type="dcterms:W3CDTF">2025-02-25T22:26:49Z</dcterms:created>
  <dcterms:modified xsi:type="dcterms:W3CDTF">2025-05-13T18:47:46Z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0x01010065CD8984F2C77E4C978D06B32ADC308F</vt:lpwstr>
  </property>
  <property fmtid="{D5CDD505-2E9C-101B-9397-08002B2CF9AE}" pid="3" name="MediaServiceImageTags">
    <vt:lpwstr/>
  </property>
</Properties>
</file>