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424" r:id="rId2"/>
    <p:sldId id="427" r:id="rId3"/>
    <p:sldId id="426" r:id="rId4"/>
    <p:sldId id="433" r:id="rId5"/>
    <p:sldId id="425" r:id="rId6"/>
    <p:sldId id="431" r:id="rId7"/>
    <p:sldId id="428" r:id="rId8"/>
    <p:sldId id="429" r:id="rId9"/>
    <p:sldId id="430" r:id="rId10"/>
    <p:sldId id="432" r:id="rId11"/>
    <p:sldId id="434" r:id="rId12"/>
    <p:sldId id="43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F6FAB3-2AD7-8C27-3180-D9F5E724938A}" name="Siwik,Paula (elle | she, her) (ECCC)" initials="PS" userId="S::Paula.Siwik@ec.gc.ca::b9570524-18bd-4adf-8fa8-7e6ce3d7dab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3FA3A7-93F0-E5D2-F174-A653E63A9D94}" v="213" dt="2024-11-13T17:57:56.730"/>
    <p1510:client id="{82586094-FC70-405C-B9FE-6BF3098AC2F1}" v="7" dt="2024-11-13T18:02:15.507"/>
    <p1510:client id="{B17A1D19-2AD7-1A9F-C61D-FA3A0A28318B}" v="21" dt="2024-11-13T18:21:56.444"/>
    <p1510:client id="{FDDEE877-B9D3-46F7-A187-F5246773041C}" v="2082" dt="2024-11-12T23:34:46.5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47A30-299C-499C-9B89-CF19D050591C}" type="datetimeFigureOut">
              <a:rPr lang="en-CA" smtClean="0"/>
              <a:t>2025-05-14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7C29E-D40C-4463-8A10-0EACEA5E4291}" type="slidenum">
              <a:rPr lang="en-CA" smtClean="0"/>
              <a:t>‹#›</a:t>
            </a:fld>
            <a:endParaRPr lang="en-CA"/>
          </a:p>
        </p:txBody>
      </p:sp>
    </p:spTree>
    <p:extLst>
      <p:ext uri="{BB962C8B-B14F-4D97-AF65-F5344CB8AC3E}">
        <p14:creationId xmlns:p14="http://schemas.microsoft.com/office/powerpoint/2010/main" val="123691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Date Placeholder 10">
            <a:extLst>
              <a:ext uri="{FF2B5EF4-FFF2-40B4-BE49-F238E27FC236}">
                <a16:creationId xmlns:a16="http://schemas.microsoft.com/office/drawing/2014/main" id="{9DBCEA74-BF92-80AD-4CAC-07759B856513}"/>
              </a:ext>
            </a:extLst>
          </p:cNvPr>
          <p:cNvSpPr>
            <a:spLocks noGrp="1"/>
          </p:cNvSpPr>
          <p:nvPr>
            <p:ph type="dt" sz="half" idx="10"/>
          </p:nvPr>
        </p:nvSpPr>
        <p:spPr/>
        <p:txBody>
          <a:bodyPr/>
          <a:lstStyle>
            <a:lvl1pPr>
              <a:defRPr>
                <a:solidFill>
                  <a:schemeClr val="tx1"/>
                </a:solidFill>
              </a:defRPr>
            </a:lvl1pPr>
          </a:lstStyle>
          <a:p>
            <a:r>
              <a:rPr lang="en-US"/>
              <a:t>‹#›</a:t>
            </a:r>
          </a:p>
        </p:txBody>
      </p:sp>
      <p:sp>
        <p:nvSpPr>
          <p:cNvPr id="12" name="Footer Placeholder 11">
            <a:extLst>
              <a:ext uri="{FF2B5EF4-FFF2-40B4-BE49-F238E27FC236}">
                <a16:creationId xmlns:a16="http://schemas.microsoft.com/office/drawing/2014/main" id="{A5098B9D-D4FA-C57C-BD0E-4233D23DF9F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0429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49311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552419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24EE479-5D16-0FC4-13A7-4A5855132914}"/>
              </a:ext>
            </a:extLst>
          </p:cNvPr>
          <p:cNvGrpSpPr/>
          <p:nvPr userDrawn="1"/>
        </p:nvGrpSpPr>
        <p:grpSpPr>
          <a:xfrm>
            <a:off x="-27631" y="6025998"/>
            <a:ext cx="12247263" cy="832002"/>
            <a:chOff x="-10048" y="4645237"/>
            <a:chExt cx="12219414" cy="2212770"/>
          </a:xfrm>
        </p:grpSpPr>
        <p:sp>
          <p:nvSpPr>
            <p:cNvPr id="8" name="Rectangle 3">
              <a:extLst>
                <a:ext uri="{FF2B5EF4-FFF2-40B4-BE49-F238E27FC236}">
                  <a16:creationId xmlns:a16="http://schemas.microsoft.com/office/drawing/2014/main" id="{E05B1852-CEB7-8746-F7DC-A84D089BA7AB}"/>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4">
              <a:extLst>
                <a:ext uri="{FF2B5EF4-FFF2-40B4-BE49-F238E27FC236}">
                  <a16:creationId xmlns:a16="http://schemas.microsoft.com/office/drawing/2014/main" id="{35C360D2-D66C-A204-E9EF-FA721B54205B}"/>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786451"/>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Footer Placeholder 17">
            <a:extLst>
              <a:ext uri="{FF2B5EF4-FFF2-40B4-BE49-F238E27FC236}">
                <a16:creationId xmlns:a16="http://schemas.microsoft.com/office/drawing/2014/main" id="{76052320-A930-BCBC-4536-2F7BC2B07101}"/>
              </a:ext>
            </a:extLst>
          </p:cNvPr>
          <p:cNvSpPr>
            <a:spLocks noGrp="1"/>
          </p:cNvSpPr>
          <p:nvPr>
            <p:ph type="ftr" sz="quarter" idx="11"/>
          </p:nvPr>
        </p:nvSpPr>
        <p:spPr/>
        <p:txBody>
          <a:bodyPr/>
          <a:lstStyle/>
          <a:p>
            <a:endParaRPr lang="en-US"/>
          </a:p>
        </p:txBody>
      </p:sp>
      <p:sp>
        <p:nvSpPr>
          <p:cNvPr id="20" name="Slide Number Placeholder 4">
            <a:extLst>
              <a:ext uri="{FF2B5EF4-FFF2-40B4-BE49-F238E27FC236}">
                <a16:creationId xmlns:a16="http://schemas.microsoft.com/office/drawing/2014/main" id="{B78E61AA-A517-8AE2-C166-F65880905A76}"/>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21" name="Picture 20" descr="A close-up of a logo&#10;&#10;Description automatically generated">
            <a:extLst>
              <a:ext uri="{FF2B5EF4-FFF2-40B4-BE49-F238E27FC236}">
                <a16:creationId xmlns:a16="http://schemas.microsoft.com/office/drawing/2014/main" id="{8BF8EF32-32E3-B51E-AC4E-F5EADE96EA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31468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A5E44B3-2DF2-5E68-E000-A343EA3688DF}"/>
              </a:ext>
            </a:extLst>
          </p:cNvPr>
          <p:cNvGrpSpPr/>
          <p:nvPr userDrawn="1"/>
        </p:nvGrpSpPr>
        <p:grpSpPr>
          <a:xfrm>
            <a:off x="-19405" y="6025998"/>
            <a:ext cx="12247263" cy="832002"/>
            <a:chOff x="-10048" y="4645237"/>
            <a:chExt cx="12219414" cy="2212770"/>
          </a:xfrm>
        </p:grpSpPr>
        <p:sp>
          <p:nvSpPr>
            <p:cNvPr id="12" name="Rectangle 3">
              <a:extLst>
                <a:ext uri="{FF2B5EF4-FFF2-40B4-BE49-F238E27FC236}">
                  <a16:creationId xmlns:a16="http://schemas.microsoft.com/office/drawing/2014/main" id="{47F22175-7480-0652-7B5A-EF619827F174}"/>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4">
              <a:extLst>
                <a:ext uri="{FF2B5EF4-FFF2-40B4-BE49-F238E27FC236}">
                  <a16:creationId xmlns:a16="http://schemas.microsoft.com/office/drawing/2014/main" id="{6350F69E-6F22-CAD4-88A2-C4E7AE714582}"/>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17">
            <a:extLst>
              <a:ext uri="{FF2B5EF4-FFF2-40B4-BE49-F238E27FC236}">
                <a16:creationId xmlns:a16="http://schemas.microsoft.com/office/drawing/2014/main" id="{10F6B703-45F4-1CD5-9696-F135E04369EF}"/>
              </a:ext>
            </a:extLst>
          </p:cNvPr>
          <p:cNvSpPr>
            <a:spLocks noGrp="1"/>
          </p:cNvSpPr>
          <p:nvPr>
            <p:ph type="ftr" sz="quarter" idx="11"/>
          </p:nvPr>
        </p:nvSpPr>
        <p:spPr/>
        <p:txBody>
          <a:bodyPr/>
          <a:lstStyle/>
          <a:p>
            <a:endParaRPr lang="en-US"/>
          </a:p>
        </p:txBody>
      </p:sp>
      <p:sp>
        <p:nvSpPr>
          <p:cNvPr id="20" name="Slide Number Placeholder 4">
            <a:extLst>
              <a:ext uri="{FF2B5EF4-FFF2-40B4-BE49-F238E27FC236}">
                <a16:creationId xmlns:a16="http://schemas.microsoft.com/office/drawing/2014/main" id="{FF84F758-E869-9F53-0A74-218AE5C20D89}"/>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21" name="Picture 20" descr="A close-up of a logo&#10;&#10;Description automatically generated">
            <a:extLst>
              <a:ext uri="{FF2B5EF4-FFF2-40B4-BE49-F238E27FC236}">
                <a16:creationId xmlns:a16="http://schemas.microsoft.com/office/drawing/2014/main" id="{CD1BF416-C9F4-2934-7FDF-B54FBF7FF9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2113395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29637E57-063F-821F-2F11-BA9C14EF40AD}"/>
              </a:ext>
            </a:extLst>
          </p:cNvPr>
          <p:cNvGrpSpPr/>
          <p:nvPr userDrawn="1"/>
        </p:nvGrpSpPr>
        <p:grpSpPr>
          <a:xfrm>
            <a:off x="-19405" y="6025998"/>
            <a:ext cx="12247263" cy="832002"/>
            <a:chOff x="-10048" y="4645237"/>
            <a:chExt cx="12219414" cy="2212770"/>
          </a:xfrm>
        </p:grpSpPr>
        <p:sp>
          <p:nvSpPr>
            <p:cNvPr id="12" name="Rectangle 3">
              <a:extLst>
                <a:ext uri="{FF2B5EF4-FFF2-40B4-BE49-F238E27FC236}">
                  <a16:creationId xmlns:a16="http://schemas.microsoft.com/office/drawing/2014/main" id="{E4AC24D5-F091-E612-8966-EFBCB6A1EE6F}"/>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4">
              <a:extLst>
                <a:ext uri="{FF2B5EF4-FFF2-40B4-BE49-F238E27FC236}">
                  <a16:creationId xmlns:a16="http://schemas.microsoft.com/office/drawing/2014/main" id="{3874F551-1662-0625-65C6-C8CD39B2F368}"/>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p>
        </p:txBody>
      </p:sp>
      <p:sp>
        <p:nvSpPr>
          <p:cNvPr id="14" name="Slide Number Placeholder 4">
            <a:extLst>
              <a:ext uri="{FF2B5EF4-FFF2-40B4-BE49-F238E27FC236}">
                <a16:creationId xmlns:a16="http://schemas.microsoft.com/office/drawing/2014/main" id="{32F5C251-AF54-6350-C0DB-CA0D15CBBC26}"/>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5" name="Picture 14" descr="A close-up of a logo&#10;&#10;Description automatically generated">
            <a:extLst>
              <a:ext uri="{FF2B5EF4-FFF2-40B4-BE49-F238E27FC236}">
                <a16:creationId xmlns:a16="http://schemas.microsoft.com/office/drawing/2014/main" id="{24C74750-9710-7AFE-85DF-E35CCD3DF5D8}"/>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399861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6CC108-50B9-4C9D-AC36-3DEE6558BBB7}"/>
              </a:ext>
            </a:extLst>
          </p:cNvPr>
          <p:cNvGrpSpPr/>
          <p:nvPr userDrawn="1"/>
        </p:nvGrpSpPr>
        <p:grpSpPr>
          <a:xfrm>
            <a:off x="-19405" y="6025998"/>
            <a:ext cx="12247263" cy="832002"/>
            <a:chOff x="-10048" y="4645237"/>
            <a:chExt cx="12219414" cy="2212770"/>
          </a:xfrm>
        </p:grpSpPr>
        <p:sp>
          <p:nvSpPr>
            <p:cNvPr id="14" name="Rectangle 3">
              <a:extLst>
                <a:ext uri="{FF2B5EF4-FFF2-40B4-BE49-F238E27FC236}">
                  <a16:creationId xmlns:a16="http://schemas.microsoft.com/office/drawing/2014/main" id="{022BB93B-A0B3-4160-04C3-B4A7A1E14D87}"/>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4">
              <a:extLst>
                <a:ext uri="{FF2B5EF4-FFF2-40B4-BE49-F238E27FC236}">
                  <a16:creationId xmlns:a16="http://schemas.microsoft.com/office/drawing/2014/main" id="{997D385A-3038-0A53-2856-9D406B0ACF36}"/>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16" name="Slide Number Placeholder 4">
            <a:extLst>
              <a:ext uri="{FF2B5EF4-FFF2-40B4-BE49-F238E27FC236}">
                <a16:creationId xmlns:a16="http://schemas.microsoft.com/office/drawing/2014/main" id="{B003C0EA-B9C4-D0F4-BDD5-37C1F30F7767}"/>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7" name="Picture 16" descr="A close-up of a logo&#10;&#10;Description automatically generated">
            <a:extLst>
              <a:ext uri="{FF2B5EF4-FFF2-40B4-BE49-F238E27FC236}">
                <a16:creationId xmlns:a16="http://schemas.microsoft.com/office/drawing/2014/main" id="{20352696-2854-FDFB-382C-C90CD357C4E4}"/>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3869091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1BFAC8D-7390-BE84-361A-83066B53DA42}"/>
              </a:ext>
            </a:extLst>
          </p:cNvPr>
          <p:cNvGrpSpPr/>
          <p:nvPr userDrawn="1"/>
        </p:nvGrpSpPr>
        <p:grpSpPr>
          <a:xfrm>
            <a:off x="-19405" y="6025998"/>
            <a:ext cx="12247263" cy="832002"/>
            <a:chOff x="-10048" y="4645237"/>
            <a:chExt cx="12219414" cy="2212770"/>
          </a:xfrm>
        </p:grpSpPr>
        <p:sp>
          <p:nvSpPr>
            <p:cNvPr id="10" name="Rectangle 3">
              <a:extLst>
                <a:ext uri="{FF2B5EF4-FFF2-40B4-BE49-F238E27FC236}">
                  <a16:creationId xmlns:a16="http://schemas.microsoft.com/office/drawing/2014/main" id="{46AF8FED-4B19-42C7-0B2E-D17514441602}"/>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4">
              <a:extLst>
                <a:ext uri="{FF2B5EF4-FFF2-40B4-BE49-F238E27FC236}">
                  <a16:creationId xmlns:a16="http://schemas.microsoft.com/office/drawing/2014/main" id="{C288172B-0A81-6D65-D5C4-BA8780D5C660}"/>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2" name="Picture 11" descr="A close-up of a logo&#10;&#10;Description automatically generated">
            <a:extLst>
              <a:ext uri="{FF2B5EF4-FFF2-40B4-BE49-F238E27FC236}">
                <a16:creationId xmlns:a16="http://schemas.microsoft.com/office/drawing/2014/main" id="{DC3955F0-0D3F-F9DA-ACD6-CC37FA27025D}"/>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80048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1FA07ED1-1CD5-C4D3-836C-F8E76597CC6B}"/>
              </a:ext>
            </a:extLst>
          </p:cNvPr>
          <p:cNvGrpSpPr/>
          <p:nvPr userDrawn="1"/>
        </p:nvGrpSpPr>
        <p:grpSpPr>
          <a:xfrm>
            <a:off x="-19405" y="6025998"/>
            <a:ext cx="12247263" cy="832002"/>
            <a:chOff x="-10048" y="4645237"/>
            <a:chExt cx="12219414" cy="2212770"/>
          </a:xfrm>
        </p:grpSpPr>
        <p:sp>
          <p:nvSpPr>
            <p:cNvPr id="6" name="Rectangle 3">
              <a:extLst>
                <a:ext uri="{FF2B5EF4-FFF2-40B4-BE49-F238E27FC236}">
                  <a16:creationId xmlns:a16="http://schemas.microsoft.com/office/drawing/2014/main" id="{9AEBA007-D723-63CA-6C77-56E67218F078}"/>
                </a:ext>
              </a:extLst>
            </p:cNvPr>
            <p:cNvSpPr/>
            <p:nvPr/>
          </p:nvSpPr>
          <p:spPr>
            <a:xfrm>
              <a:off x="-10046" y="4667383"/>
              <a:ext cx="12219412" cy="2190624"/>
            </a:xfrm>
            <a:custGeom>
              <a:avLst/>
              <a:gdLst>
                <a:gd name="connsiteX0" fmla="*/ 0 w 12192000"/>
                <a:gd name="connsiteY0" fmla="*/ 0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0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570271 h 1853381"/>
                <a:gd name="connsiteX1" fmla="*/ 12192000 w 12192000"/>
                <a:gd name="connsiteY1" fmla="*/ 0 h 1853381"/>
                <a:gd name="connsiteX2" fmla="*/ 12192000 w 12192000"/>
                <a:gd name="connsiteY2" fmla="*/ 1853381 h 1853381"/>
                <a:gd name="connsiteX3" fmla="*/ 0 w 12192000"/>
                <a:gd name="connsiteY3" fmla="*/ 1853381 h 1853381"/>
                <a:gd name="connsiteX4" fmla="*/ 0 w 12192000"/>
                <a:gd name="connsiteY4" fmla="*/ 570271 h 1853381"/>
                <a:gd name="connsiteX0" fmla="*/ 0 w 12192000"/>
                <a:gd name="connsiteY0" fmla="*/ 607368 h 1890478"/>
                <a:gd name="connsiteX1" fmla="*/ 12192000 w 12192000"/>
                <a:gd name="connsiteY1" fmla="*/ 37097 h 1890478"/>
                <a:gd name="connsiteX2" fmla="*/ 12192000 w 12192000"/>
                <a:gd name="connsiteY2" fmla="*/ 1890478 h 1890478"/>
                <a:gd name="connsiteX3" fmla="*/ 0 w 12192000"/>
                <a:gd name="connsiteY3" fmla="*/ 1890478 h 1890478"/>
                <a:gd name="connsiteX4" fmla="*/ 0 w 12192000"/>
                <a:gd name="connsiteY4" fmla="*/ 607368 h 1890478"/>
                <a:gd name="connsiteX0" fmla="*/ 0 w 12192000"/>
                <a:gd name="connsiteY0" fmla="*/ 696203 h 1979313"/>
                <a:gd name="connsiteX1" fmla="*/ 12192000 w 12192000"/>
                <a:gd name="connsiteY1" fmla="*/ 125932 h 1979313"/>
                <a:gd name="connsiteX2" fmla="*/ 12192000 w 12192000"/>
                <a:gd name="connsiteY2" fmla="*/ 1979313 h 1979313"/>
                <a:gd name="connsiteX3" fmla="*/ 0 w 12192000"/>
                <a:gd name="connsiteY3" fmla="*/ 1979313 h 1979313"/>
                <a:gd name="connsiteX4" fmla="*/ 0 w 12192000"/>
                <a:gd name="connsiteY4" fmla="*/ 696203 h 1979313"/>
                <a:gd name="connsiteX0" fmla="*/ 0 w 12192000"/>
                <a:gd name="connsiteY0" fmla="*/ 571705 h 1854815"/>
                <a:gd name="connsiteX1" fmla="*/ 3165231 w 12192000"/>
                <a:gd name="connsiteY1" fmla="*/ 1788113 h 1854815"/>
                <a:gd name="connsiteX2" fmla="*/ 12192000 w 12192000"/>
                <a:gd name="connsiteY2" fmla="*/ 1434 h 1854815"/>
                <a:gd name="connsiteX3" fmla="*/ 12192000 w 12192000"/>
                <a:gd name="connsiteY3" fmla="*/ 1854815 h 1854815"/>
                <a:gd name="connsiteX4" fmla="*/ 0 w 12192000"/>
                <a:gd name="connsiteY4" fmla="*/ 1854815 h 1854815"/>
                <a:gd name="connsiteX5" fmla="*/ 0 w 12192000"/>
                <a:gd name="connsiteY5" fmla="*/ 571705 h 1854815"/>
                <a:gd name="connsiteX0" fmla="*/ 0 w 12192000"/>
                <a:gd name="connsiteY0" fmla="*/ 571732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0 w 12192000"/>
                <a:gd name="connsiteY5" fmla="*/ 571732 h 1854842"/>
                <a:gd name="connsiteX0" fmla="*/ 20097 w 12192000"/>
                <a:gd name="connsiteY0" fmla="*/ 647134 h 1854842"/>
                <a:gd name="connsiteX1" fmla="*/ 3356150 w 12192000"/>
                <a:gd name="connsiteY1" fmla="*/ 1753338 h 1854842"/>
                <a:gd name="connsiteX2" fmla="*/ 12192000 w 12192000"/>
                <a:gd name="connsiteY2" fmla="*/ 1461 h 1854842"/>
                <a:gd name="connsiteX3" fmla="*/ 12192000 w 12192000"/>
                <a:gd name="connsiteY3" fmla="*/ 1854842 h 1854842"/>
                <a:gd name="connsiteX4" fmla="*/ 0 w 12192000"/>
                <a:gd name="connsiteY4" fmla="*/ 1854842 h 1854842"/>
                <a:gd name="connsiteX5" fmla="*/ 20097 w 12192000"/>
                <a:gd name="connsiteY5" fmla="*/ 647134 h 1854842"/>
                <a:gd name="connsiteX0" fmla="*/ 0 w 12202048"/>
                <a:gd name="connsiteY0" fmla="*/ 647134 h 1854842"/>
                <a:gd name="connsiteX1" fmla="*/ 3366198 w 12202048"/>
                <a:gd name="connsiteY1" fmla="*/ 1753338 h 1854842"/>
                <a:gd name="connsiteX2" fmla="*/ 12202048 w 12202048"/>
                <a:gd name="connsiteY2" fmla="*/ 1461 h 1854842"/>
                <a:gd name="connsiteX3" fmla="*/ 12202048 w 12202048"/>
                <a:gd name="connsiteY3" fmla="*/ 1854842 h 1854842"/>
                <a:gd name="connsiteX4" fmla="*/ 10048 w 12202048"/>
                <a:gd name="connsiteY4" fmla="*/ 1854842 h 1854842"/>
                <a:gd name="connsiteX5" fmla="*/ 0 w 12202048"/>
                <a:gd name="connsiteY5" fmla="*/ 647134 h 1854842"/>
                <a:gd name="connsiteX0" fmla="*/ 0 w 12202048"/>
                <a:gd name="connsiteY0" fmla="*/ 647116 h 1854824"/>
                <a:gd name="connsiteX1" fmla="*/ 3356150 w 12202048"/>
                <a:gd name="connsiteY1" fmla="*/ 1776521 h 1854824"/>
                <a:gd name="connsiteX2" fmla="*/ 12202048 w 12202048"/>
                <a:gd name="connsiteY2" fmla="*/ 1443 h 1854824"/>
                <a:gd name="connsiteX3" fmla="*/ 12202048 w 12202048"/>
                <a:gd name="connsiteY3" fmla="*/ 1854824 h 1854824"/>
                <a:gd name="connsiteX4" fmla="*/ 10048 w 12202048"/>
                <a:gd name="connsiteY4" fmla="*/ 1854824 h 1854824"/>
                <a:gd name="connsiteX5" fmla="*/ 0 w 12202048"/>
                <a:gd name="connsiteY5" fmla="*/ 647116 h 1854824"/>
                <a:gd name="connsiteX0" fmla="*/ 0 w 12202048"/>
                <a:gd name="connsiteY0" fmla="*/ 647125 h 1854833"/>
                <a:gd name="connsiteX1" fmla="*/ 5988818 w 12202048"/>
                <a:gd name="connsiteY1" fmla="*/ 1764930 h 1854833"/>
                <a:gd name="connsiteX2" fmla="*/ 12202048 w 12202048"/>
                <a:gd name="connsiteY2" fmla="*/ 1452 h 1854833"/>
                <a:gd name="connsiteX3" fmla="*/ 12202048 w 12202048"/>
                <a:gd name="connsiteY3" fmla="*/ 1854833 h 1854833"/>
                <a:gd name="connsiteX4" fmla="*/ 10048 w 12202048"/>
                <a:gd name="connsiteY4" fmla="*/ 1854833 h 1854833"/>
                <a:gd name="connsiteX5" fmla="*/ 0 w 12202048"/>
                <a:gd name="connsiteY5" fmla="*/ 647125 h 1854833"/>
                <a:gd name="connsiteX0" fmla="*/ 0 w 12202048"/>
                <a:gd name="connsiteY0" fmla="*/ 647089 h 1854797"/>
                <a:gd name="connsiteX1" fmla="*/ 3326005 w 12202048"/>
                <a:gd name="connsiteY1" fmla="*/ 1811295 h 1854797"/>
                <a:gd name="connsiteX2" fmla="*/ 12202048 w 12202048"/>
                <a:gd name="connsiteY2" fmla="*/ 1416 h 1854797"/>
                <a:gd name="connsiteX3" fmla="*/ 12202048 w 12202048"/>
                <a:gd name="connsiteY3" fmla="*/ 1854797 h 1854797"/>
                <a:gd name="connsiteX4" fmla="*/ 10048 w 12202048"/>
                <a:gd name="connsiteY4" fmla="*/ 1854797 h 1854797"/>
                <a:gd name="connsiteX5" fmla="*/ 0 w 12202048"/>
                <a:gd name="connsiteY5" fmla="*/ 647089 h 1854797"/>
                <a:gd name="connsiteX0" fmla="*/ 0 w 12202048"/>
                <a:gd name="connsiteY0" fmla="*/ 837895 h 2045603"/>
                <a:gd name="connsiteX1" fmla="*/ 3326005 w 12202048"/>
                <a:gd name="connsiteY1" fmla="*/ 2002101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36053 w 12202048"/>
                <a:gd name="connsiteY1" fmla="*/ 1895204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837895 h 2045603"/>
                <a:gd name="connsiteX1" fmla="*/ 3356150 w 12202048"/>
                <a:gd name="connsiteY1" fmla="*/ 1846616 h 2045603"/>
                <a:gd name="connsiteX2" fmla="*/ 8842549 w 12202048"/>
                <a:gd name="connsiteY2" fmla="*/ 221445 h 2045603"/>
                <a:gd name="connsiteX3" fmla="*/ 12202048 w 12202048"/>
                <a:gd name="connsiteY3" fmla="*/ 192222 h 2045603"/>
                <a:gd name="connsiteX4" fmla="*/ 12202048 w 12202048"/>
                <a:gd name="connsiteY4" fmla="*/ 2045603 h 2045603"/>
                <a:gd name="connsiteX5" fmla="*/ 10048 w 12202048"/>
                <a:gd name="connsiteY5" fmla="*/ 2045603 h 2045603"/>
                <a:gd name="connsiteX6" fmla="*/ 0 w 12202048"/>
                <a:gd name="connsiteY6" fmla="*/ 837895 h 2045603"/>
                <a:gd name="connsiteX0" fmla="*/ 0 w 12202048"/>
                <a:gd name="connsiteY0" fmla="*/ 745063 h 1952771"/>
                <a:gd name="connsiteX1" fmla="*/ 3356150 w 12202048"/>
                <a:gd name="connsiteY1" fmla="*/ 1753784 h 1952771"/>
                <a:gd name="connsiteX2" fmla="*/ 8842549 w 12202048"/>
                <a:gd name="connsiteY2" fmla="*/ 128613 h 1952771"/>
                <a:gd name="connsiteX3" fmla="*/ 12202048 w 12202048"/>
                <a:gd name="connsiteY3" fmla="*/ 99390 h 1952771"/>
                <a:gd name="connsiteX4" fmla="*/ 12202048 w 12202048"/>
                <a:gd name="connsiteY4" fmla="*/ 1952771 h 1952771"/>
                <a:gd name="connsiteX5" fmla="*/ 10048 w 12202048"/>
                <a:gd name="connsiteY5" fmla="*/ 1952771 h 1952771"/>
                <a:gd name="connsiteX6" fmla="*/ 0 w 12202048"/>
                <a:gd name="connsiteY6" fmla="*/ 745063 h 1952771"/>
                <a:gd name="connsiteX0" fmla="*/ 0 w 12202048"/>
                <a:gd name="connsiteY0" fmla="*/ 792744 h 2000452"/>
                <a:gd name="connsiteX1" fmla="*/ 3356150 w 12202048"/>
                <a:gd name="connsiteY1" fmla="*/ 1801465 h 2000452"/>
                <a:gd name="connsiteX2" fmla="*/ 8842549 w 12202048"/>
                <a:gd name="connsiteY2" fmla="*/ 176294 h 2000452"/>
                <a:gd name="connsiteX3" fmla="*/ 12202048 w 12202048"/>
                <a:gd name="connsiteY3" fmla="*/ 147071 h 2000452"/>
                <a:gd name="connsiteX4" fmla="*/ 12202048 w 12202048"/>
                <a:gd name="connsiteY4" fmla="*/ 2000452 h 2000452"/>
                <a:gd name="connsiteX5" fmla="*/ 10048 w 12202048"/>
                <a:gd name="connsiteY5" fmla="*/ 2000452 h 2000452"/>
                <a:gd name="connsiteX6" fmla="*/ 0 w 12202048"/>
                <a:gd name="connsiteY6" fmla="*/ 792744 h 2000452"/>
                <a:gd name="connsiteX0" fmla="*/ 0 w 12202048"/>
                <a:gd name="connsiteY0" fmla="*/ 862799 h 2070507"/>
                <a:gd name="connsiteX1" fmla="*/ 3356150 w 12202048"/>
                <a:gd name="connsiteY1" fmla="*/ 1871520 h 2070507"/>
                <a:gd name="connsiteX2" fmla="*/ 8842549 w 12202048"/>
                <a:gd name="connsiteY2" fmla="*/ 246349 h 2070507"/>
                <a:gd name="connsiteX3" fmla="*/ 12202048 w 12202048"/>
                <a:gd name="connsiteY3" fmla="*/ 217126 h 2070507"/>
                <a:gd name="connsiteX4" fmla="*/ 12202048 w 12202048"/>
                <a:gd name="connsiteY4" fmla="*/ 2070507 h 2070507"/>
                <a:gd name="connsiteX5" fmla="*/ 10048 w 12202048"/>
                <a:gd name="connsiteY5" fmla="*/ 2070507 h 2070507"/>
                <a:gd name="connsiteX6" fmla="*/ 0 w 12202048"/>
                <a:gd name="connsiteY6" fmla="*/ 862799 h 2070507"/>
                <a:gd name="connsiteX0" fmla="*/ 0 w 12202048"/>
                <a:gd name="connsiteY0" fmla="*/ 867906 h 2075614"/>
                <a:gd name="connsiteX1" fmla="*/ 3356150 w 12202048"/>
                <a:gd name="connsiteY1" fmla="*/ 1876627 h 2075614"/>
                <a:gd name="connsiteX2" fmla="*/ 8842549 w 12202048"/>
                <a:gd name="connsiteY2" fmla="*/ 251456 h 2075614"/>
                <a:gd name="connsiteX3" fmla="*/ 12202048 w 12202048"/>
                <a:gd name="connsiteY3" fmla="*/ 222233 h 2075614"/>
                <a:gd name="connsiteX4" fmla="*/ 12202048 w 12202048"/>
                <a:gd name="connsiteY4" fmla="*/ 2075614 h 2075614"/>
                <a:gd name="connsiteX5" fmla="*/ 10048 w 12202048"/>
                <a:gd name="connsiteY5" fmla="*/ 2075614 h 2075614"/>
                <a:gd name="connsiteX6" fmla="*/ 0 w 12202048"/>
                <a:gd name="connsiteY6" fmla="*/ 867906 h 2075614"/>
                <a:gd name="connsiteX0" fmla="*/ 0 w 12206701"/>
                <a:gd name="connsiteY0" fmla="*/ 857730 h 2065438"/>
                <a:gd name="connsiteX1" fmla="*/ 3356150 w 12206701"/>
                <a:gd name="connsiteY1" fmla="*/ 1866451 h 2065438"/>
                <a:gd name="connsiteX2" fmla="*/ 8842549 w 12206701"/>
                <a:gd name="connsiteY2" fmla="*/ 241280 h 2065438"/>
                <a:gd name="connsiteX3" fmla="*/ 12202048 w 12206701"/>
                <a:gd name="connsiteY3" fmla="*/ 212057 h 2065438"/>
                <a:gd name="connsiteX4" fmla="*/ 12202048 w 12206701"/>
                <a:gd name="connsiteY4" fmla="*/ 2065438 h 2065438"/>
                <a:gd name="connsiteX5" fmla="*/ 10048 w 12206701"/>
                <a:gd name="connsiteY5" fmla="*/ 2065438 h 2065438"/>
                <a:gd name="connsiteX6" fmla="*/ 0 w 12206701"/>
                <a:gd name="connsiteY6" fmla="*/ 857730 h 2065438"/>
                <a:gd name="connsiteX0" fmla="*/ 0 w 12208042"/>
                <a:gd name="connsiteY0" fmla="*/ 904528 h 2112236"/>
                <a:gd name="connsiteX1" fmla="*/ 3356150 w 12208042"/>
                <a:gd name="connsiteY1" fmla="*/ 1913249 h 2112236"/>
                <a:gd name="connsiteX2" fmla="*/ 8842549 w 12208042"/>
                <a:gd name="connsiteY2" fmla="*/ 288078 h 2112236"/>
                <a:gd name="connsiteX3" fmla="*/ 12202048 w 12208042"/>
                <a:gd name="connsiteY3" fmla="*/ 258855 h 2112236"/>
                <a:gd name="connsiteX4" fmla="*/ 12202048 w 12208042"/>
                <a:gd name="connsiteY4" fmla="*/ 2112236 h 2112236"/>
                <a:gd name="connsiteX5" fmla="*/ 10048 w 12208042"/>
                <a:gd name="connsiteY5" fmla="*/ 2112236 h 2112236"/>
                <a:gd name="connsiteX6" fmla="*/ 0 w 12208042"/>
                <a:gd name="connsiteY6" fmla="*/ 904528 h 2112236"/>
                <a:gd name="connsiteX0" fmla="*/ 0 w 12208042"/>
                <a:gd name="connsiteY0" fmla="*/ 843938 h 2051646"/>
                <a:gd name="connsiteX1" fmla="*/ 3356150 w 12208042"/>
                <a:gd name="connsiteY1" fmla="*/ 1852659 h 2051646"/>
                <a:gd name="connsiteX2" fmla="*/ 8842549 w 12208042"/>
                <a:gd name="connsiteY2" fmla="*/ 407763 h 2051646"/>
                <a:gd name="connsiteX3" fmla="*/ 12202048 w 12208042"/>
                <a:gd name="connsiteY3" fmla="*/ 198265 h 2051646"/>
                <a:gd name="connsiteX4" fmla="*/ 12202048 w 12208042"/>
                <a:gd name="connsiteY4" fmla="*/ 2051646 h 2051646"/>
                <a:gd name="connsiteX5" fmla="*/ 10048 w 12208042"/>
                <a:gd name="connsiteY5" fmla="*/ 2051646 h 2051646"/>
                <a:gd name="connsiteX6" fmla="*/ 0 w 12208042"/>
                <a:gd name="connsiteY6" fmla="*/ 843938 h 2051646"/>
                <a:gd name="connsiteX0" fmla="*/ 0 w 12208103"/>
                <a:gd name="connsiteY0" fmla="*/ 827814 h 2035522"/>
                <a:gd name="connsiteX1" fmla="*/ 3356150 w 12208103"/>
                <a:gd name="connsiteY1" fmla="*/ 1836535 h 2035522"/>
                <a:gd name="connsiteX2" fmla="*/ 8864191 w 12208103"/>
                <a:gd name="connsiteY2" fmla="*/ 456025 h 2035522"/>
                <a:gd name="connsiteX3" fmla="*/ 12202048 w 12208103"/>
                <a:gd name="connsiteY3" fmla="*/ 182141 h 2035522"/>
                <a:gd name="connsiteX4" fmla="*/ 12202048 w 12208103"/>
                <a:gd name="connsiteY4" fmla="*/ 2035522 h 2035522"/>
                <a:gd name="connsiteX5" fmla="*/ 10048 w 12208103"/>
                <a:gd name="connsiteY5" fmla="*/ 2035522 h 2035522"/>
                <a:gd name="connsiteX6" fmla="*/ 0 w 12208103"/>
                <a:gd name="connsiteY6" fmla="*/ 827814 h 2035522"/>
                <a:gd name="connsiteX0" fmla="*/ 0 w 12208119"/>
                <a:gd name="connsiteY0" fmla="*/ 819213 h 2026921"/>
                <a:gd name="connsiteX1" fmla="*/ 3356150 w 12208119"/>
                <a:gd name="connsiteY1" fmla="*/ 1827934 h 2026921"/>
                <a:gd name="connsiteX2" fmla="*/ 8869602 w 12208119"/>
                <a:gd name="connsiteY2" fmla="*/ 486055 h 2026921"/>
                <a:gd name="connsiteX3" fmla="*/ 12202048 w 12208119"/>
                <a:gd name="connsiteY3" fmla="*/ 173540 h 2026921"/>
                <a:gd name="connsiteX4" fmla="*/ 12202048 w 12208119"/>
                <a:gd name="connsiteY4" fmla="*/ 2026921 h 2026921"/>
                <a:gd name="connsiteX5" fmla="*/ 10048 w 12208119"/>
                <a:gd name="connsiteY5" fmla="*/ 2026921 h 2026921"/>
                <a:gd name="connsiteX6" fmla="*/ 0 w 12208119"/>
                <a:gd name="connsiteY6" fmla="*/ 819213 h 2026921"/>
                <a:gd name="connsiteX0" fmla="*/ 0 w 12208483"/>
                <a:gd name="connsiteY0" fmla="*/ 804055 h 2011763"/>
                <a:gd name="connsiteX1" fmla="*/ 3356150 w 12208483"/>
                <a:gd name="connsiteY1" fmla="*/ 1812776 h 2011763"/>
                <a:gd name="connsiteX2" fmla="*/ 8988636 w 12208483"/>
                <a:gd name="connsiteY2" fmla="*/ 548158 h 2011763"/>
                <a:gd name="connsiteX3" fmla="*/ 12202048 w 12208483"/>
                <a:gd name="connsiteY3" fmla="*/ 158382 h 2011763"/>
                <a:gd name="connsiteX4" fmla="*/ 12202048 w 12208483"/>
                <a:gd name="connsiteY4" fmla="*/ 2011763 h 2011763"/>
                <a:gd name="connsiteX5" fmla="*/ 10048 w 12208483"/>
                <a:gd name="connsiteY5" fmla="*/ 2011763 h 2011763"/>
                <a:gd name="connsiteX6" fmla="*/ 0 w 12208483"/>
                <a:gd name="connsiteY6" fmla="*/ 804055 h 2011763"/>
                <a:gd name="connsiteX0" fmla="*/ 0 w 12208627"/>
                <a:gd name="connsiteY0" fmla="*/ 795242 h 2002950"/>
                <a:gd name="connsiteX1" fmla="*/ 3356150 w 12208627"/>
                <a:gd name="connsiteY1" fmla="*/ 1803963 h 2002950"/>
                <a:gd name="connsiteX2" fmla="*/ 9031922 w 12208627"/>
                <a:gd name="connsiteY2" fmla="*/ 590851 h 2002950"/>
                <a:gd name="connsiteX3" fmla="*/ 12202048 w 12208627"/>
                <a:gd name="connsiteY3" fmla="*/ 149569 h 2002950"/>
                <a:gd name="connsiteX4" fmla="*/ 12202048 w 12208627"/>
                <a:gd name="connsiteY4" fmla="*/ 2002950 h 2002950"/>
                <a:gd name="connsiteX5" fmla="*/ 10048 w 12208627"/>
                <a:gd name="connsiteY5" fmla="*/ 2002950 h 2002950"/>
                <a:gd name="connsiteX6" fmla="*/ 0 w 12208627"/>
                <a:gd name="connsiteY6" fmla="*/ 795242 h 2002950"/>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2048 w 12219412"/>
                <a:gd name="connsiteY4" fmla="*/ 1960257 h 1960257"/>
                <a:gd name="connsiteX5" fmla="*/ 10048 w 12219412"/>
                <a:gd name="connsiteY5" fmla="*/ 1960257 h 1960257"/>
                <a:gd name="connsiteX6" fmla="*/ 0 w 12219412"/>
                <a:gd name="connsiteY6" fmla="*/ 752549 h 1960257"/>
                <a:gd name="connsiteX0" fmla="*/ 0 w 12219412"/>
                <a:gd name="connsiteY0" fmla="*/ 752549 h 1960257"/>
                <a:gd name="connsiteX1" fmla="*/ 3356150 w 12219412"/>
                <a:gd name="connsiteY1" fmla="*/ 1761270 h 1960257"/>
                <a:gd name="connsiteX2" fmla="*/ 9031922 w 12219412"/>
                <a:gd name="connsiteY2" fmla="*/ 548158 h 1960257"/>
                <a:gd name="connsiteX3" fmla="*/ 12212870 w 12219412"/>
                <a:gd name="connsiteY3" fmla="*/ 158384 h 1960257"/>
                <a:gd name="connsiteX4" fmla="*/ 12205410 w 12219412"/>
                <a:gd name="connsiteY4" fmla="*/ 1960257 h 1960257"/>
                <a:gd name="connsiteX5" fmla="*/ 10048 w 12219412"/>
                <a:gd name="connsiteY5" fmla="*/ 1960257 h 1960257"/>
                <a:gd name="connsiteX6" fmla="*/ 0 w 12219412"/>
                <a:gd name="connsiteY6" fmla="*/ 752549 h 196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9412" h="1960257">
                  <a:moveTo>
                    <a:pt x="0" y="752549"/>
                  </a:moveTo>
                  <a:cubicBezTo>
                    <a:pt x="539261" y="694064"/>
                    <a:pt x="1324150" y="1856315"/>
                    <a:pt x="3356150" y="1761270"/>
                  </a:cubicBezTo>
                  <a:cubicBezTo>
                    <a:pt x="5005754" y="1712663"/>
                    <a:pt x="7552581" y="849805"/>
                    <a:pt x="9031922" y="548158"/>
                  </a:cubicBezTo>
                  <a:cubicBezTo>
                    <a:pt x="10511263" y="246511"/>
                    <a:pt x="12342811" y="-258905"/>
                    <a:pt x="12212870" y="158384"/>
                  </a:cubicBezTo>
                  <a:cubicBezTo>
                    <a:pt x="12209263" y="759008"/>
                    <a:pt x="12209017" y="1359633"/>
                    <a:pt x="12205410" y="1960257"/>
                  </a:cubicBezTo>
                  <a:lnTo>
                    <a:pt x="10048" y="1960257"/>
                  </a:lnTo>
                  <a:cubicBezTo>
                    <a:pt x="6699" y="1557688"/>
                    <a:pt x="3349" y="1155118"/>
                    <a:pt x="0" y="752549"/>
                  </a:cubicBezTo>
                  <a:close/>
                </a:path>
              </a:pathLst>
            </a:custGeom>
            <a:solidFill>
              <a:schemeClr val="tx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a:extLst>
                <a:ext uri="{FF2B5EF4-FFF2-40B4-BE49-F238E27FC236}">
                  <a16:creationId xmlns:a16="http://schemas.microsoft.com/office/drawing/2014/main" id="{A911D3F2-13E1-9B99-0936-8262D74A4E72}"/>
                </a:ext>
              </a:extLst>
            </p:cNvPr>
            <p:cNvSpPr/>
            <p:nvPr/>
          </p:nvSpPr>
          <p:spPr>
            <a:xfrm>
              <a:off x="-10048" y="4645237"/>
              <a:ext cx="12212096" cy="1590527"/>
            </a:xfrm>
            <a:custGeom>
              <a:avLst/>
              <a:gdLst>
                <a:gd name="connsiteX0" fmla="*/ 0 w 12202048"/>
                <a:gd name="connsiteY0" fmla="*/ 0 h 542611"/>
                <a:gd name="connsiteX1" fmla="*/ 12202048 w 12202048"/>
                <a:gd name="connsiteY1" fmla="*/ 0 h 542611"/>
                <a:gd name="connsiteX2" fmla="*/ 12202048 w 12202048"/>
                <a:gd name="connsiteY2" fmla="*/ 542611 h 542611"/>
                <a:gd name="connsiteX3" fmla="*/ 0 w 12202048"/>
                <a:gd name="connsiteY3" fmla="*/ 542611 h 542611"/>
                <a:gd name="connsiteX4" fmla="*/ 0 w 12202048"/>
                <a:gd name="connsiteY4" fmla="*/ 0 h 542611"/>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256919 h 1192532"/>
                <a:gd name="connsiteX1" fmla="*/ 12202048 w 12202048"/>
                <a:gd name="connsiteY1" fmla="*/ 256919 h 1192532"/>
                <a:gd name="connsiteX2" fmla="*/ 12202048 w 12202048"/>
                <a:gd name="connsiteY2" fmla="*/ 799530 h 1192532"/>
                <a:gd name="connsiteX3" fmla="*/ 0 w 12202048"/>
                <a:gd name="connsiteY3" fmla="*/ 799530 h 1192532"/>
                <a:gd name="connsiteX4" fmla="*/ 0 w 12202048"/>
                <a:gd name="connsiteY4" fmla="*/ 256919 h 1192532"/>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935613"/>
                <a:gd name="connsiteX1" fmla="*/ 12202048 w 12202048"/>
                <a:gd name="connsiteY1" fmla="*/ 0 h 935613"/>
                <a:gd name="connsiteX2" fmla="*/ 12202048 w 12202048"/>
                <a:gd name="connsiteY2" fmla="*/ 542611 h 935613"/>
                <a:gd name="connsiteX3" fmla="*/ 0 w 12202048"/>
                <a:gd name="connsiteY3" fmla="*/ 542611 h 935613"/>
                <a:gd name="connsiteX4" fmla="*/ 0 w 12202048"/>
                <a:gd name="connsiteY4" fmla="*/ 0 h 935613"/>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809605"/>
                <a:gd name="connsiteX1" fmla="*/ 12202048 w 12202048"/>
                <a:gd name="connsiteY1" fmla="*/ 0 h 809605"/>
                <a:gd name="connsiteX2" fmla="*/ 12202048 w 12202048"/>
                <a:gd name="connsiteY2" fmla="*/ 542611 h 809605"/>
                <a:gd name="connsiteX3" fmla="*/ 0 w 12202048"/>
                <a:gd name="connsiteY3" fmla="*/ 542611 h 809605"/>
                <a:gd name="connsiteX4" fmla="*/ 0 w 12202048"/>
                <a:gd name="connsiteY4" fmla="*/ 0 h 809605"/>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 name="connsiteX0" fmla="*/ 0 w 12202048"/>
                <a:gd name="connsiteY0" fmla="*/ 0 h 951590"/>
                <a:gd name="connsiteX1" fmla="*/ 12202048 w 12202048"/>
                <a:gd name="connsiteY1" fmla="*/ 0 h 951590"/>
                <a:gd name="connsiteX2" fmla="*/ 12202048 w 12202048"/>
                <a:gd name="connsiteY2" fmla="*/ 542611 h 951590"/>
                <a:gd name="connsiteX3" fmla="*/ 0 w 12202048"/>
                <a:gd name="connsiteY3" fmla="*/ 542611 h 951590"/>
                <a:gd name="connsiteX4" fmla="*/ 0 w 12202048"/>
                <a:gd name="connsiteY4" fmla="*/ 0 h 9515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2048" h="951590">
                  <a:moveTo>
                    <a:pt x="0" y="0"/>
                  </a:moveTo>
                  <a:cubicBezTo>
                    <a:pt x="2995423" y="1632075"/>
                    <a:pt x="8205407" y="13317"/>
                    <a:pt x="12202048" y="0"/>
                  </a:cubicBezTo>
                  <a:lnTo>
                    <a:pt x="12202048" y="542611"/>
                  </a:lnTo>
                  <a:cubicBezTo>
                    <a:pt x="8145210" y="-235155"/>
                    <a:pt x="5182168" y="1771134"/>
                    <a:pt x="0" y="542611"/>
                  </a:cubicBezTo>
                  <a:lnTo>
                    <a:pt x="0" y="0"/>
                  </a:lnTo>
                  <a:close/>
                </a:path>
              </a:pathLst>
            </a:cu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Footer Placeholder 2"/>
          <p:cNvSpPr>
            <a:spLocks noGrp="1"/>
          </p:cNvSpPr>
          <p:nvPr>
            <p:ph type="ftr" sz="quarter" idx="11"/>
          </p:nvPr>
        </p:nvSpPr>
        <p:spPr/>
        <p:txBody>
          <a:bodyPr/>
          <a:lstStyle/>
          <a:p>
            <a:endParaRPr lang="en-US"/>
          </a:p>
        </p:txBody>
      </p:sp>
      <p:sp>
        <p:nvSpPr>
          <p:cNvPr id="9" name="Slide Number Placeholder 4">
            <a:extLst>
              <a:ext uri="{FF2B5EF4-FFF2-40B4-BE49-F238E27FC236}">
                <a16:creationId xmlns:a16="http://schemas.microsoft.com/office/drawing/2014/main" id="{4C0245B6-DC58-75D0-FADE-FF178E097A9F}"/>
              </a:ext>
            </a:extLst>
          </p:cNvPr>
          <p:cNvSpPr>
            <a:spLocks noGrp="1"/>
          </p:cNvSpPr>
          <p:nvPr>
            <p:ph type="sldNum" sz="quarter" idx="12"/>
          </p:nvPr>
        </p:nvSpPr>
        <p:spPr>
          <a:xfrm>
            <a:off x="0" y="6477472"/>
            <a:ext cx="2743200" cy="365125"/>
          </a:xfrm>
        </p:spPr>
        <p:txBody>
          <a:bodyPr/>
          <a:lstStyle>
            <a:lvl1pPr algn="l">
              <a:defRPr>
                <a:solidFill>
                  <a:schemeClr val="bg1"/>
                </a:solidFill>
              </a:defRPr>
            </a:lvl1pPr>
          </a:lstStyle>
          <a:p>
            <a:fld id="{960381B3-8686-42CE-AE29-5D40F96228CF}" type="slidenum">
              <a:rPr lang="en-US" smtClean="0"/>
              <a:pPr/>
              <a:t>‹#›</a:t>
            </a:fld>
            <a:endParaRPr lang="en-US"/>
          </a:p>
        </p:txBody>
      </p:sp>
      <p:pic>
        <p:nvPicPr>
          <p:cNvPr id="10" name="Picture 9" descr="A close-up of a logo&#10;&#10;Description automatically generated">
            <a:extLst>
              <a:ext uri="{FF2B5EF4-FFF2-40B4-BE49-F238E27FC236}">
                <a16:creationId xmlns:a16="http://schemas.microsoft.com/office/drawing/2014/main" id="{EC94ED7F-2B22-BA2F-3E7A-8454679C306F}"/>
              </a:ext>
            </a:extLst>
          </p:cNvPr>
          <p:cNvPicPr>
            <a:picLocks noChangeAspect="1"/>
          </p:cNvPicPr>
          <p:nvPr userDrawn="1"/>
        </p:nvPicPr>
        <p:blipFill>
          <a:blip r:embed="rId2"/>
          <a:stretch>
            <a:fillRect/>
          </a:stretch>
        </p:blipFill>
        <p:spPr>
          <a:xfrm>
            <a:off x="9891839" y="6022313"/>
            <a:ext cx="2300161" cy="808272"/>
          </a:xfrm>
          <a:prstGeom prst="rect">
            <a:avLst/>
          </a:prstGeom>
        </p:spPr>
      </p:pic>
    </p:spTree>
    <p:extLst>
      <p:ext uri="{BB962C8B-B14F-4D97-AF65-F5344CB8AC3E}">
        <p14:creationId xmlns:p14="http://schemas.microsoft.com/office/powerpoint/2010/main" val="1299316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113128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381B3-8686-42CE-AE29-5D40F96228CF}" type="slidenum">
              <a:rPr lang="en-US" smtClean="0"/>
              <a:t>‹#›</a:t>
            </a:fld>
            <a:endParaRPr lang="en-US"/>
          </a:p>
        </p:txBody>
      </p:sp>
    </p:spTree>
    <p:extLst>
      <p:ext uri="{BB962C8B-B14F-4D97-AF65-F5344CB8AC3E}">
        <p14:creationId xmlns:p14="http://schemas.microsoft.com/office/powerpoint/2010/main" val="241924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0" y="6492875"/>
            <a:ext cx="2743200" cy="365125"/>
          </a:xfrm>
          <a:prstGeom prst="rect">
            <a:avLst/>
          </a:prstGeom>
        </p:spPr>
        <p:txBody>
          <a:bodyPr vert="horz" lIns="91440" tIns="45720" rIns="91440" bIns="45720" rtlCol="0" anchor="ctr"/>
          <a:lstStyle>
            <a:lvl1pPr algn="l">
              <a:defRPr sz="1200">
                <a:solidFill>
                  <a:schemeClr val="bg1"/>
                </a:solidFill>
              </a:defRPr>
            </a:lvl1pPr>
          </a:lstStyle>
          <a:p>
            <a:r>
              <a:rPr lang="en-US"/>
              <a:t>‹#›</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8123353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E9A03-CE05-1397-4AE0-84EFF0C51209}"/>
              </a:ext>
            </a:extLst>
          </p:cNvPr>
          <p:cNvSpPr>
            <a:spLocks noGrp="1"/>
          </p:cNvSpPr>
          <p:nvPr>
            <p:ph type="title"/>
          </p:nvPr>
        </p:nvSpPr>
        <p:spPr/>
        <p:txBody>
          <a:bodyPr/>
          <a:lstStyle/>
          <a:p>
            <a:r>
              <a:rPr lang="en-US" dirty="0"/>
              <a:t>Secretariat Update</a:t>
            </a:r>
          </a:p>
        </p:txBody>
      </p:sp>
      <p:sp>
        <p:nvSpPr>
          <p:cNvPr id="6" name="Text Placeholder 5">
            <a:extLst>
              <a:ext uri="{FF2B5EF4-FFF2-40B4-BE49-F238E27FC236}">
                <a16:creationId xmlns:a16="http://schemas.microsoft.com/office/drawing/2014/main" id="{917BF57A-FB95-A987-2B77-4528284C892D}"/>
              </a:ext>
            </a:extLst>
          </p:cNvPr>
          <p:cNvSpPr>
            <a:spLocks noGrp="1"/>
          </p:cNvSpPr>
          <p:nvPr>
            <p:ph type="body" idx="1"/>
          </p:nvPr>
        </p:nvSpPr>
        <p:spPr/>
        <p:txBody>
          <a:bodyPr/>
          <a:lstStyle/>
          <a:p>
            <a:r>
              <a:rPr lang="en-US" dirty="0"/>
              <a:t>Meeting 83, May 2025</a:t>
            </a:r>
            <a:endParaRPr lang="en-CA" dirty="0"/>
          </a:p>
        </p:txBody>
      </p:sp>
      <p:sp>
        <p:nvSpPr>
          <p:cNvPr id="4" name="Slide Number Placeholder 3">
            <a:extLst>
              <a:ext uri="{FF2B5EF4-FFF2-40B4-BE49-F238E27FC236}">
                <a16:creationId xmlns:a16="http://schemas.microsoft.com/office/drawing/2014/main" id="{8923EF43-E850-CD15-F8A7-51009E10B2C2}"/>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60933D-D7E0-4D00-AC63-31961BEA9095}" type="slidenum">
              <a:rPr kumimoji="0" lang="en-US" sz="1200" b="0" i="0" u="none" strike="noStrike" kern="1200" cap="none" spc="0" normalizeH="0" baseline="0" noProof="0" smtClean="0">
                <a:ln>
                  <a:noFill/>
                </a:ln>
                <a:solidFill>
                  <a:prstClr val="white"/>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30985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47274-AC06-2752-67FE-B2DC632B2A21}"/>
              </a:ext>
            </a:extLst>
          </p:cNvPr>
          <p:cNvSpPr>
            <a:spLocks noGrp="1"/>
          </p:cNvSpPr>
          <p:nvPr>
            <p:ph type="title"/>
          </p:nvPr>
        </p:nvSpPr>
        <p:spPr/>
        <p:txBody>
          <a:bodyPr/>
          <a:lstStyle/>
          <a:p>
            <a:r>
              <a:rPr lang="en-US" dirty="0"/>
              <a:t>2025-26 Budget – SOAER contracts</a:t>
            </a:r>
            <a:endParaRPr lang="en-CA" dirty="0"/>
          </a:p>
        </p:txBody>
      </p:sp>
      <p:sp>
        <p:nvSpPr>
          <p:cNvPr id="5" name="Content Placeholder 4">
            <a:extLst>
              <a:ext uri="{FF2B5EF4-FFF2-40B4-BE49-F238E27FC236}">
                <a16:creationId xmlns:a16="http://schemas.microsoft.com/office/drawing/2014/main" id="{CFF7A312-25C3-63CA-C4CB-055D7B73303A}"/>
              </a:ext>
            </a:extLst>
          </p:cNvPr>
          <p:cNvSpPr>
            <a:spLocks noGrp="1"/>
          </p:cNvSpPr>
          <p:nvPr>
            <p:ph sz="half" idx="1"/>
          </p:nvPr>
        </p:nvSpPr>
        <p:spPr/>
        <p:txBody>
          <a:bodyPr>
            <a:normAutofit fontScale="92500" lnSpcReduction="20000"/>
          </a:bodyPr>
          <a:lstStyle/>
          <a:p>
            <a:r>
              <a:rPr lang="en-US" dirty="0"/>
              <a:t>Proposed budget currently includes work that the Secretariat and committees can initiate and direct</a:t>
            </a:r>
          </a:p>
          <a:p>
            <a:r>
              <a:rPr lang="en-US" dirty="0"/>
              <a:t>The contract for the update of publicly available information can be scoped; this budget estimate includes a similar overall level of effort and output from the 2019 contract</a:t>
            </a:r>
          </a:p>
          <a:p>
            <a:r>
              <a:rPr lang="en-US" dirty="0"/>
              <a:t>Multiyear contract that includes planned pauses to allow committee members to respond to priority items</a:t>
            </a:r>
          </a:p>
          <a:p>
            <a:endParaRPr lang="en-CA" dirty="0"/>
          </a:p>
        </p:txBody>
      </p:sp>
      <p:graphicFrame>
        <p:nvGraphicFramePr>
          <p:cNvPr id="7" name="Content Placeholder 6">
            <a:extLst>
              <a:ext uri="{FF2B5EF4-FFF2-40B4-BE49-F238E27FC236}">
                <a16:creationId xmlns:a16="http://schemas.microsoft.com/office/drawing/2014/main" id="{35F39CE3-E680-8E4D-B5FE-D0676A3DF60A}"/>
              </a:ext>
            </a:extLst>
          </p:cNvPr>
          <p:cNvGraphicFramePr>
            <a:graphicFrameLocks noGrp="1"/>
          </p:cNvGraphicFramePr>
          <p:nvPr>
            <p:ph sz="half" idx="2"/>
            <p:extLst>
              <p:ext uri="{D42A27DB-BD31-4B8C-83A1-F6EECF244321}">
                <p14:modId xmlns:p14="http://schemas.microsoft.com/office/powerpoint/2010/main" val="617397644"/>
              </p:ext>
            </p:extLst>
          </p:nvPr>
        </p:nvGraphicFramePr>
        <p:xfrm>
          <a:off x="6172200" y="1825625"/>
          <a:ext cx="5181600" cy="4066540"/>
        </p:xfrm>
        <a:graphic>
          <a:graphicData uri="http://schemas.openxmlformats.org/drawingml/2006/table">
            <a:tbl>
              <a:tblPr firstRow="1" bandRow="1">
                <a:tableStyleId>{FABFCF23-3B69-468F-B69F-88F6DE6A72F2}</a:tableStyleId>
              </a:tblPr>
              <a:tblGrid>
                <a:gridCol w="3129116">
                  <a:extLst>
                    <a:ext uri="{9D8B030D-6E8A-4147-A177-3AD203B41FA5}">
                      <a16:colId xmlns:a16="http://schemas.microsoft.com/office/drawing/2014/main" val="3453836470"/>
                    </a:ext>
                  </a:extLst>
                </a:gridCol>
                <a:gridCol w="2052484">
                  <a:extLst>
                    <a:ext uri="{9D8B030D-6E8A-4147-A177-3AD203B41FA5}">
                      <a16:colId xmlns:a16="http://schemas.microsoft.com/office/drawing/2014/main" val="3414645173"/>
                    </a:ext>
                  </a:extLst>
                </a:gridCol>
              </a:tblGrid>
              <a:tr h="741680">
                <a:tc>
                  <a:txBody>
                    <a:bodyPr/>
                    <a:lstStyle/>
                    <a:p>
                      <a:pPr algn="ctr" fontAlgn="ctr"/>
                      <a:r>
                        <a:rPr lang="en-CA" sz="2000" b="1" u="none" strike="noStrike" dirty="0">
                          <a:solidFill>
                            <a:srgbClr val="000000"/>
                          </a:solidFill>
                          <a:effectLst/>
                        </a:rPr>
                        <a:t> Item</a:t>
                      </a:r>
                      <a:endParaRPr lang="en-CA"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2000" b="1" u="none" strike="noStrike">
                          <a:solidFill>
                            <a:srgbClr val="000000"/>
                          </a:solidFill>
                          <a:effectLst/>
                        </a:rPr>
                        <a:t>Budget</a:t>
                      </a:r>
                      <a:endParaRPr lang="en-CA"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9715686"/>
                  </a:ext>
                </a:extLst>
              </a:tr>
              <a:tr h="741680">
                <a:tc>
                  <a:txBody>
                    <a:bodyPr/>
                    <a:lstStyle/>
                    <a:p>
                      <a:pPr algn="l" fontAlgn="ctr"/>
                      <a:r>
                        <a:rPr lang="en-CA" sz="2000" b="0" u="none" strike="noStrike" dirty="0">
                          <a:solidFill>
                            <a:srgbClr val="000000"/>
                          </a:solidFill>
                          <a:effectLst/>
                        </a:rPr>
                        <a:t>SOAER Climate  Workshop</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$95,000.00</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630182"/>
                  </a:ext>
                </a:extLst>
              </a:tr>
              <a:tr h="370840">
                <a:tc>
                  <a:txBody>
                    <a:bodyPr/>
                    <a:lstStyle/>
                    <a:p>
                      <a:pPr algn="l" fontAlgn="ctr"/>
                      <a:r>
                        <a:rPr lang="en-CA" sz="2000" b="0" u="none" strike="noStrike" dirty="0">
                          <a:solidFill>
                            <a:srgbClr val="000000"/>
                          </a:solidFill>
                          <a:effectLst/>
                        </a:rPr>
                        <a:t>SOAER Feedback Workshop</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$15,000.00</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591334"/>
                  </a:ext>
                </a:extLst>
              </a:tr>
              <a:tr h="370840">
                <a:tc>
                  <a:txBody>
                    <a:bodyPr/>
                    <a:lstStyle/>
                    <a:p>
                      <a:pPr algn="l" fontAlgn="ctr"/>
                      <a:r>
                        <a:rPr lang="en-CA" sz="2000" b="0" u="none" strike="noStrike">
                          <a:solidFill>
                            <a:srgbClr val="000000"/>
                          </a:solidFill>
                          <a:effectLst/>
                        </a:rPr>
                        <a:t>SOAER –Update of publicly available information 2025-26</a:t>
                      </a:r>
                      <a:endParaRPr lang="en-CA"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$30,000.00</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110427"/>
                  </a:ext>
                </a:extLst>
              </a:tr>
              <a:tr h="370840">
                <a:tc>
                  <a:txBody>
                    <a:bodyPr/>
                    <a:lstStyle/>
                    <a:p>
                      <a:pPr algn="l" fontAlgn="ctr"/>
                      <a:r>
                        <a:rPr lang="en-CA" sz="2000" b="0" u="none" strike="noStrike">
                          <a:solidFill>
                            <a:srgbClr val="000000"/>
                          </a:solidFill>
                          <a:effectLst/>
                        </a:rPr>
                        <a:t>SOAER –Update of publicly available information 2026-27</a:t>
                      </a:r>
                      <a:endParaRPr lang="en-CA" sz="2000" b="0" i="0" u="none" strike="noStrike">
                        <a:solidFill>
                          <a:srgbClr val="000000"/>
                        </a:solidFill>
                        <a:effectLst/>
                        <a:latin typeface="Aptos Narrow" panose="020B00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$279,000.00</a:t>
                      </a:r>
                      <a:endParaRPr lang="en-CA" sz="2000" b="0" i="0" u="none" strike="noStrike" dirty="0">
                        <a:solidFill>
                          <a:srgbClr val="000000"/>
                        </a:solidFill>
                        <a:effectLst/>
                        <a:latin typeface="Aptos Narrow" panose="020B00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9986617"/>
                  </a:ext>
                </a:extLst>
              </a:tr>
              <a:tr h="370840">
                <a:tc>
                  <a:txBody>
                    <a:bodyPr/>
                    <a:lstStyle/>
                    <a:p>
                      <a:pPr algn="l" fontAlgn="b"/>
                      <a:r>
                        <a:rPr lang="en-CA" sz="2000" b="1" u="none" strike="noStrike">
                          <a:solidFill>
                            <a:srgbClr val="000000"/>
                          </a:solidFill>
                          <a:effectLst/>
                        </a:rPr>
                        <a:t>sub-total</a:t>
                      </a:r>
                      <a:endParaRPr lang="en-CA" sz="2000" b="1" i="1" u="none" strike="noStrike">
                        <a:solidFill>
                          <a:srgbClr val="000000"/>
                        </a:solidFill>
                        <a:effectLst/>
                        <a:latin typeface="Aptos Narrow" panose="020B00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CA" sz="2000" b="1" u="none" strike="noStrike" dirty="0">
                          <a:solidFill>
                            <a:srgbClr val="000000"/>
                          </a:solidFill>
                          <a:effectLst/>
                        </a:rPr>
                        <a:t>$419,000.00</a:t>
                      </a:r>
                      <a:endParaRPr lang="en-CA" sz="2000" b="1" i="0" u="none" strike="noStrike" dirty="0">
                        <a:solidFill>
                          <a:srgbClr val="000000"/>
                        </a:solidFill>
                        <a:effectLst/>
                        <a:latin typeface="Aptos Narrow" panose="020B00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791816"/>
                  </a:ext>
                </a:extLst>
              </a:tr>
            </a:tbl>
          </a:graphicData>
        </a:graphic>
      </p:graphicFrame>
      <p:sp>
        <p:nvSpPr>
          <p:cNvPr id="4" name="Slide Number Placeholder 3">
            <a:extLst>
              <a:ext uri="{FF2B5EF4-FFF2-40B4-BE49-F238E27FC236}">
                <a16:creationId xmlns:a16="http://schemas.microsoft.com/office/drawing/2014/main" id="{46D3B7D6-9A9A-20B5-E4A8-0E1BCC69A800}"/>
              </a:ext>
            </a:extLst>
          </p:cNvPr>
          <p:cNvSpPr>
            <a:spLocks noGrp="1"/>
          </p:cNvSpPr>
          <p:nvPr>
            <p:ph type="sldNum" sz="quarter" idx="12"/>
          </p:nvPr>
        </p:nvSpPr>
        <p:spPr/>
        <p:txBody>
          <a:bodyPr/>
          <a:lstStyle/>
          <a:p>
            <a:fld id="{960381B3-8686-42CE-AE29-5D40F96228CF}" type="slidenum">
              <a:rPr lang="en-US" smtClean="0"/>
              <a:pPr/>
              <a:t>10</a:t>
            </a:fld>
            <a:endParaRPr lang="en-US"/>
          </a:p>
        </p:txBody>
      </p:sp>
    </p:spTree>
    <p:extLst>
      <p:ext uri="{BB962C8B-B14F-4D97-AF65-F5344CB8AC3E}">
        <p14:creationId xmlns:p14="http://schemas.microsoft.com/office/powerpoint/2010/main" val="4154494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15E59-D01B-C401-8904-F034E8BFD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6CE7F-A586-2C8D-2166-28B4CB99FA96}"/>
              </a:ext>
            </a:extLst>
          </p:cNvPr>
          <p:cNvSpPr>
            <a:spLocks noGrp="1"/>
          </p:cNvSpPr>
          <p:nvPr>
            <p:ph type="title"/>
          </p:nvPr>
        </p:nvSpPr>
        <p:spPr/>
        <p:txBody>
          <a:bodyPr/>
          <a:lstStyle/>
          <a:p>
            <a:r>
              <a:rPr lang="en-US" dirty="0"/>
              <a:t>Implications for 2026-27</a:t>
            </a:r>
            <a:endParaRPr lang="en-CA" dirty="0"/>
          </a:p>
        </p:txBody>
      </p:sp>
      <p:graphicFrame>
        <p:nvGraphicFramePr>
          <p:cNvPr id="7" name="Content Placeholder 6">
            <a:extLst>
              <a:ext uri="{FF2B5EF4-FFF2-40B4-BE49-F238E27FC236}">
                <a16:creationId xmlns:a16="http://schemas.microsoft.com/office/drawing/2014/main" id="{F0C197F0-0BE3-93E4-C4EC-02AD6608B596}"/>
              </a:ext>
            </a:extLst>
          </p:cNvPr>
          <p:cNvGraphicFramePr>
            <a:graphicFrameLocks noGrp="1"/>
          </p:cNvGraphicFramePr>
          <p:nvPr>
            <p:ph idx="1"/>
            <p:extLst>
              <p:ext uri="{D42A27DB-BD31-4B8C-83A1-F6EECF244321}">
                <p14:modId xmlns:p14="http://schemas.microsoft.com/office/powerpoint/2010/main" val="4115407896"/>
              </p:ext>
            </p:extLst>
          </p:nvPr>
        </p:nvGraphicFramePr>
        <p:xfrm>
          <a:off x="816077" y="1785938"/>
          <a:ext cx="10537722" cy="2461648"/>
        </p:xfrm>
        <a:graphic>
          <a:graphicData uri="http://schemas.openxmlformats.org/drawingml/2006/table">
            <a:tbl>
              <a:tblPr firstRow="1" bandRow="1">
                <a:tableStyleId>{FABFCF23-3B69-468F-B69F-88F6DE6A72F2}</a:tableStyleId>
              </a:tblPr>
              <a:tblGrid>
                <a:gridCol w="6372387">
                  <a:extLst>
                    <a:ext uri="{9D8B030D-6E8A-4147-A177-3AD203B41FA5}">
                      <a16:colId xmlns:a16="http://schemas.microsoft.com/office/drawing/2014/main" val="3453836470"/>
                    </a:ext>
                  </a:extLst>
                </a:gridCol>
                <a:gridCol w="4165335">
                  <a:extLst>
                    <a:ext uri="{9D8B030D-6E8A-4147-A177-3AD203B41FA5}">
                      <a16:colId xmlns:a16="http://schemas.microsoft.com/office/drawing/2014/main" val="3414645173"/>
                    </a:ext>
                  </a:extLst>
                </a:gridCol>
              </a:tblGrid>
              <a:tr h="544307">
                <a:tc>
                  <a:txBody>
                    <a:bodyPr/>
                    <a:lstStyle/>
                    <a:p>
                      <a:pPr algn="ctr" fontAlgn="ctr"/>
                      <a:r>
                        <a:rPr lang="en-CA" sz="2000" b="1" u="none" strike="noStrike" dirty="0">
                          <a:solidFill>
                            <a:srgbClr val="000000"/>
                          </a:solidFill>
                          <a:effectLst/>
                        </a:rPr>
                        <a:t> Item</a:t>
                      </a:r>
                      <a:endParaRPr lang="en-CA"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CA" sz="2000" b="1" u="none" strike="noStrike">
                          <a:solidFill>
                            <a:srgbClr val="000000"/>
                          </a:solidFill>
                          <a:effectLst/>
                        </a:rPr>
                        <a:t>Budget</a:t>
                      </a:r>
                      <a:endParaRPr lang="en-CA"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9715686"/>
                  </a:ext>
                </a:extLst>
              </a:tr>
              <a:tr h="559711">
                <a:tc>
                  <a:txBody>
                    <a:bodyPr/>
                    <a:lstStyle/>
                    <a:p>
                      <a:pPr algn="l" fontAlgn="ctr"/>
                      <a:r>
                        <a:rPr lang="en-CA" sz="2000" b="0" u="none" strike="noStrike" dirty="0">
                          <a:solidFill>
                            <a:srgbClr val="000000"/>
                          </a:solidFill>
                          <a:effectLst/>
                        </a:rPr>
                        <a:t>SOAER Contracts (includes multiyear contract)</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$419,000.00</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630182"/>
                  </a:ext>
                </a:extLst>
              </a:tr>
              <a:tr h="370840">
                <a:tc>
                  <a:txBody>
                    <a:bodyPr/>
                    <a:lstStyle/>
                    <a:p>
                      <a:pPr algn="l" fontAlgn="ctr"/>
                      <a:r>
                        <a:rPr lang="en-US" sz="2000" b="0" i="0" u="none" strike="noStrike" dirty="0">
                          <a:solidFill>
                            <a:srgbClr val="000000"/>
                          </a:solidFill>
                          <a:effectLst/>
                          <a:latin typeface="Calibri" panose="020F0502020204030204" pitchFamily="34" charset="0"/>
                        </a:rPr>
                        <a:t>A</a:t>
                      </a:r>
                      <a:r>
                        <a:rPr lang="en-CA" sz="2000" b="0" i="0" u="none" strike="noStrike" dirty="0" err="1">
                          <a:solidFill>
                            <a:srgbClr val="000000"/>
                          </a:solidFill>
                          <a:effectLst/>
                          <a:latin typeface="Calibri" panose="020F0502020204030204" pitchFamily="34" charset="0"/>
                        </a:rPr>
                        <a:t>nticipated</a:t>
                      </a:r>
                      <a:r>
                        <a:rPr lang="en-CA" sz="2000" b="0" i="0" u="none" strike="noStrike" dirty="0">
                          <a:solidFill>
                            <a:srgbClr val="000000"/>
                          </a:solidFill>
                          <a:effectLst/>
                          <a:latin typeface="Calibri" panose="020F0502020204030204" pitchFamily="34" charset="0"/>
                        </a:rPr>
                        <a:t> Carry Forward (2025-26)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$694,575.02</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591334"/>
                  </a:ext>
                </a:extLst>
              </a:tr>
              <a:tr h="370840">
                <a:tc>
                  <a:txBody>
                    <a:bodyPr/>
                    <a:lstStyle/>
                    <a:p>
                      <a:pPr algn="l" fontAlgn="ctr"/>
                      <a:r>
                        <a:rPr lang="en-US" sz="2000" b="0" i="0" u="none" strike="noStrike" dirty="0">
                          <a:solidFill>
                            <a:srgbClr val="000000"/>
                          </a:solidFill>
                          <a:effectLst/>
                          <a:latin typeface="Calibri" panose="020F0502020204030204" pitchFamily="34" charset="0"/>
                        </a:rPr>
                        <a:t>2026-27 Annual Contributions</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0" u="none" strike="noStrike" dirty="0">
                          <a:solidFill>
                            <a:srgbClr val="000000"/>
                          </a:solidFill>
                          <a:effectLst/>
                        </a:rPr>
                        <a:t>$280,000.00</a:t>
                      </a:r>
                      <a:endParaRPr lang="en-CA"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110427"/>
                  </a:ext>
                </a:extLst>
              </a:tr>
              <a:tr h="370840">
                <a:tc>
                  <a:txBody>
                    <a:bodyPr/>
                    <a:lstStyle/>
                    <a:p>
                      <a:pPr algn="l" fontAlgn="ctr"/>
                      <a:r>
                        <a:rPr lang="en-US" sz="2000" b="1" i="0" u="none" strike="noStrike" dirty="0">
                          <a:solidFill>
                            <a:srgbClr val="000000"/>
                          </a:solidFill>
                          <a:effectLst/>
                          <a:latin typeface="Aptos Narrow" panose="020B0004020202020204" pitchFamily="34" charset="0"/>
                        </a:rPr>
                        <a:t>F</a:t>
                      </a:r>
                      <a:r>
                        <a:rPr lang="en-CA" sz="2000" b="1" i="0" u="none" strike="noStrike" dirty="0" err="1">
                          <a:solidFill>
                            <a:srgbClr val="000000"/>
                          </a:solidFill>
                          <a:effectLst/>
                          <a:latin typeface="Aptos Narrow" panose="020B0004020202020204" pitchFamily="34" charset="0"/>
                        </a:rPr>
                        <a:t>unds</a:t>
                      </a:r>
                      <a:r>
                        <a:rPr lang="en-CA" sz="2000" b="1" i="0" u="none" strike="noStrike" dirty="0">
                          <a:solidFill>
                            <a:srgbClr val="000000"/>
                          </a:solidFill>
                          <a:effectLst/>
                          <a:latin typeface="Aptos Narrow" panose="020B0004020202020204" pitchFamily="34" charset="0"/>
                        </a:rPr>
                        <a:t> Remaining to Support Routine Business and Additional Contracts in 2026-27</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CA" sz="2000" b="1" u="none" strike="noStrike" dirty="0">
                          <a:solidFill>
                            <a:srgbClr val="000000"/>
                          </a:solidFill>
                          <a:effectLst/>
                        </a:rPr>
                        <a:t>$555,575.02</a:t>
                      </a:r>
                      <a:endParaRPr lang="en-CA" sz="2000" b="1" i="0" u="none" strike="noStrike" dirty="0">
                        <a:solidFill>
                          <a:srgbClr val="000000"/>
                        </a:solidFill>
                        <a:effectLst/>
                        <a:latin typeface="Aptos Narrow" panose="020B00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9986617"/>
                  </a:ext>
                </a:extLst>
              </a:tr>
            </a:tbl>
          </a:graphicData>
        </a:graphic>
      </p:graphicFrame>
      <p:sp>
        <p:nvSpPr>
          <p:cNvPr id="4" name="Slide Number Placeholder 3">
            <a:extLst>
              <a:ext uri="{FF2B5EF4-FFF2-40B4-BE49-F238E27FC236}">
                <a16:creationId xmlns:a16="http://schemas.microsoft.com/office/drawing/2014/main" id="{8B5A0B05-133A-F2E3-7885-A893D5E0A8CB}"/>
              </a:ext>
            </a:extLst>
          </p:cNvPr>
          <p:cNvSpPr>
            <a:spLocks noGrp="1"/>
          </p:cNvSpPr>
          <p:nvPr>
            <p:ph type="sldNum" sz="quarter" idx="12"/>
          </p:nvPr>
        </p:nvSpPr>
        <p:spPr/>
        <p:txBody>
          <a:bodyPr/>
          <a:lstStyle/>
          <a:p>
            <a:fld id="{960381B3-8686-42CE-AE29-5D40F96228CF}" type="slidenum">
              <a:rPr lang="en-US" smtClean="0"/>
              <a:pPr/>
              <a:t>11</a:t>
            </a:fld>
            <a:endParaRPr lang="en-US"/>
          </a:p>
        </p:txBody>
      </p:sp>
    </p:spTree>
    <p:extLst>
      <p:ext uri="{BB962C8B-B14F-4D97-AF65-F5344CB8AC3E}">
        <p14:creationId xmlns:p14="http://schemas.microsoft.com/office/powerpoint/2010/main" val="898303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7A0594-E21A-1154-8758-9A5550A40348}"/>
              </a:ext>
            </a:extLst>
          </p:cNvPr>
          <p:cNvSpPr>
            <a:spLocks noGrp="1"/>
          </p:cNvSpPr>
          <p:nvPr>
            <p:ph type="title"/>
          </p:nvPr>
        </p:nvSpPr>
        <p:spPr/>
        <p:txBody>
          <a:bodyPr/>
          <a:lstStyle/>
          <a:p>
            <a:r>
              <a:rPr lang="en-US" dirty="0"/>
              <a:t>Decision points</a:t>
            </a:r>
            <a:endParaRPr lang="en-CA" dirty="0"/>
          </a:p>
        </p:txBody>
      </p:sp>
      <p:sp>
        <p:nvSpPr>
          <p:cNvPr id="7" name="Content Placeholder 6">
            <a:extLst>
              <a:ext uri="{FF2B5EF4-FFF2-40B4-BE49-F238E27FC236}">
                <a16:creationId xmlns:a16="http://schemas.microsoft.com/office/drawing/2014/main" id="{04A7ECF6-0345-3A2A-E290-B114236A1D64}"/>
              </a:ext>
            </a:extLst>
          </p:cNvPr>
          <p:cNvSpPr>
            <a:spLocks noGrp="1"/>
          </p:cNvSpPr>
          <p:nvPr>
            <p:ph idx="1"/>
          </p:nvPr>
        </p:nvSpPr>
        <p:spPr/>
        <p:txBody>
          <a:bodyPr/>
          <a:lstStyle/>
          <a:p>
            <a:r>
              <a:rPr lang="en-US" dirty="0"/>
              <a:t>Short virtual meeting to allow for further discussion and subsequent approval of </a:t>
            </a:r>
          </a:p>
          <a:p>
            <a:r>
              <a:rPr lang="en-US" dirty="0"/>
              <a:t>1 – Budget request to support routine work</a:t>
            </a:r>
          </a:p>
          <a:p>
            <a:r>
              <a:rPr lang="en-US" dirty="0"/>
              <a:t>2 – Budget envelope for the SOAER update – basin wide climate workshop, SOAER feedback workshop and update of publicly available information</a:t>
            </a:r>
          </a:p>
          <a:p>
            <a:r>
              <a:rPr lang="en-US" dirty="0"/>
              <a:t>The Statement of Work for the update of publicly available information will developed with the SOAER Committee this spring/summer and circulated to MRBB members for review/discussion and approval.</a:t>
            </a:r>
          </a:p>
          <a:p>
            <a:pPr marL="0" indent="0">
              <a:buNone/>
            </a:pPr>
            <a:endParaRPr lang="en-CA" dirty="0"/>
          </a:p>
        </p:txBody>
      </p:sp>
      <p:sp>
        <p:nvSpPr>
          <p:cNvPr id="5" name="Slide Number Placeholder 4">
            <a:extLst>
              <a:ext uri="{FF2B5EF4-FFF2-40B4-BE49-F238E27FC236}">
                <a16:creationId xmlns:a16="http://schemas.microsoft.com/office/drawing/2014/main" id="{0800A908-EEAC-1D69-8837-6B9DF011F1AA}"/>
              </a:ext>
            </a:extLst>
          </p:cNvPr>
          <p:cNvSpPr>
            <a:spLocks noGrp="1"/>
          </p:cNvSpPr>
          <p:nvPr>
            <p:ph type="sldNum" sz="quarter" idx="12"/>
          </p:nvPr>
        </p:nvSpPr>
        <p:spPr/>
        <p:txBody>
          <a:bodyPr/>
          <a:lstStyle/>
          <a:p>
            <a:fld id="{960381B3-8686-42CE-AE29-5D40F96228CF}" type="slidenum">
              <a:rPr lang="en-US" smtClean="0"/>
              <a:pPr/>
              <a:t>12</a:t>
            </a:fld>
            <a:endParaRPr lang="en-US"/>
          </a:p>
        </p:txBody>
      </p:sp>
    </p:spTree>
    <p:extLst>
      <p:ext uri="{BB962C8B-B14F-4D97-AF65-F5344CB8AC3E}">
        <p14:creationId xmlns:p14="http://schemas.microsoft.com/office/powerpoint/2010/main" val="3229082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F82F6-6E81-B3C7-FF5E-7BE6B6811B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9D85B-0C30-CB28-FA77-F5D29E808718}"/>
              </a:ext>
            </a:extLst>
          </p:cNvPr>
          <p:cNvSpPr>
            <a:spLocks noGrp="1"/>
          </p:cNvSpPr>
          <p:nvPr>
            <p:ph type="title"/>
          </p:nvPr>
        </p:nvSpPr>
        <p:spPr/>
        <p:txBody>
          <a:bodyPr/>
          <a:lstStyle/>
          <a:p>
            <a:r>
              <a:rPr lang="en-US" dirty="0"/>
              <a:t>Topics</a:t>
            </a:r>
          </a:p>
        </p:txBody>
      </p:sp>
      <p:sp>
        <p:nvSpPr>
          <p:cNvPr id="3" name="Text Placeholder 2">
            <a:extLst>
              <a:ext uri="{FF2B5EF4-FFF2-40B4-BE49-F238E27FC236}">
                <a16:creationId xmlns:a16="http://schemas.microsoft.com/office/drawing/2014/main" id="{1C5B67FD-F4C6-B1FA-F935-2912E2BB6E00}"/>
              </a:ext>
            </a:extLst>
          </p:cNvPr>
          <p:cNvSpPr>
            <a:spLocks noGrp="1"/>
          </p:cNvSpPr>
          <p:nvPr>
            <p:ph idx="1"/>
          </p:nvPr>
        </p:nvSpPr>
        <p:spPr/>
        <p:txBody>
          <a:bodyPr/>
          <a:lstStyle/>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Staff update (Information)</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2025-26 priorities (Information)</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2021 SOAER paper (Information)</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2023-24 annual report text (Decision)	</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2024-25 financial report (Information)</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2025-26 budget approval – routine business (Information)</a:t>
            </a:r>
            <a:endParaRPr lang="en-CA" sz="1800" dirty="0">
              <a:effectLst/>
              <a:latin typeface="Times New Roman" panose="02020603050405020304" pitchFamily="18" charset="0"/>
              <a:ea typeface="Times New Roman" panose="02020603050405020304" pitchFamily="18" charset="0"/>
            </a:endParaRPr>
          </a:p>
          <a:p>
            <a:pPr marL="342900" lvl="0" indent="-342900" hangingPunct="0">
              <a:buFont typeface="+mj-lt"/>
              <a:buAutoNum type="romanLcPeriod"/>
            </a:pPr>
            <a:r>
              <a:rPr lang="en-US" sz="1800" dirty="0">
                <a:effectLst/>
                <a:latin typeface="Arial" panose="020B0604020202020204" pitchFamily="34" charset="0"/>
                <a:ea typeface="Times New Roman" panose="02020603050405020304" pitchFamily="18" charset="0"/>
              </a:rPr>
              <a:t>2025-26 budget discussion – SOAER (Information) </a:t>
            </a:r>
            <a:endParaRPr lang="en-CA"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760FC880-D485-90B6-4339-27EADC50625B}"/>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60933D-D7E0-4D00-AC63-31961BEA9095}" type="slidenum">
              <a:rPr kumimoji="0" lang="en-US" sz="1200" b="0" i="0" u="none" strike="noStrike" kern="1200" cap="none" spc="0" normalizeH="0" baseline="0" noProof="0" smtClean="0">
                <a:ln>
                  <a:noFill/>
                </a:ln>
                <a:solidFill>
                  <a:prstClr val="white"/>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67769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ACFB0-7710-01DD-A958-6DC8B0420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F0E918-352B-9735-60B9-D1077011E5D5}"/>
              </a:ext>
            </a:extLst>
          </p:cNvPr>
          <p:cNvSpPr>
            <a:spLocks noGrp="1"/>
          </p:cNvSpPr>
          <p:nvPr>
            <p:ph type="title"/>
          </p:nvPr>
        </p:nvSpPr>
        <p:spPr/>
        <p:txBody>
          <a:bodyPr/>
          <a:lstStyle/>
          <a:p>
            <a:r>
              <a:rPr lang="en-US" dirty="0"/>
              <a:t>Secretariat Staff</a:t>
            </a:r>
          </a:p>
        </p:txBody>
      </p:sp>
      <p:sp>
        <p:nvSpPr>
          <p:cNvPr id="3" name="Text Placeholder 2">
            <a:extLst>
              <a:ext uri="{FF2B5EF4-FFF2-40B4-BE49-F238E27FC236}">
                <a16:creationId xmlns:a16="http://schemas.microsoft.com/office/drawing/2014/main" id="{F9EF883D-0E6C-21C0-4542-90D928DE6D3A}"/>
              </a:ext>
            </a:extLst>
          </p:cNvPr>
          <p:cNvSpPr>
            <a:spLocks noGrp="1"/>
          </p:cNvSpPr>
          <p:nvPr>
            <p:ph idx="1"/>
          </p:nvPr>
        </p:nvSpPr>
        <p:spPr/>
        <p:txBody>
          <a:bodyPr/>
          <a:lstStyle/>
          <a:p>
            <a:r>
              <a:rPr lang="en-US" dirty="0"/>
              <a:t>P. Siwik: Executive Director</a:t>
            </a:r>
          </a:p>
          <a:p>
            <a:r>
              <a:rPr lang="en-US" dirty="0"/>
              <a:t>J Cederwall: SOAER Chair: Interchange from the Northwest Territories</a:t>
            </a:r>
          </a:p>
          <a:p>
            <a:r>
              <a:rPr lang="en-US" dirty="0"/>
              <a:t>I Jayathilake: Intern student: working 3 days a week over the summer</a:t>
            </a:r>
          </a:p>
          <a:p>
            <a:r>
              <a:rPr lang="en-US" dirty="0"/>
              <a:t>S McLean: Casual employee: May to Oct, 2025</a:t>
            </a:r>
          </a:p>
          <a:p>
            <a:r>
              <a:rPr lang="en-US" dirty="0"/>
              <a:t>New student (Sept start date): plan to hire an intern student for 8 months (pending budget approval) </a:t>
            </a:r>
          </a:p>
          <a:p>
            <a:pPr marL="0" indent="0">
              <a:buNone/>
            </a:pPr>
            <a:endParaRPr lang="en-US" dirty="0"/>
          </a:p>
        </p:txBody>
      </p:sp>
      <p:sp>
        <p:nvSpPr>
          <p:cNvPr id="4" name="Slide Number Placeholder 3">
            <a:extLst>
              <a:ext uri="{FF2B5EF4-FFF2-40B4-BE49-F238E27FC236}">
                <a16:creationId xmlns:a16="http://schemas.microsoft.com/office/drawing/2014/main" id="{D8A60305-E9C8-87CF-F91E-67F2B68063B0}"/>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60933D-D7E0-4D00-AC63-31961BEA9095}" type="slidenum">
              <a:rPr kumimoji="0" lang="en-US" sz="1200" b="0" i="0" u="none" strike="noStrike" kern="1200" cap="none" spc="0" normalizeH="0" baseline="0" noProof="0" smtClean="0">
                <a:ln>
                  <a:noFill/>
                </a:ln>
                <a:solidFill>
                  <a:prstClr val="white"/>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1230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C85DAB6-7B52-A4EA-9083-EC82FC0D2245}"/>
              </a:ext>
            </a:extLst>
          </p:cNvPr>
          <p:cNvSpPr>
            <a:spLocks noGrp="1"/>
          </p:cNvSpPr>
          <p:nvPr>
            <p:ph type="title"/>
          </p:nvPr>
        </p:nvSpPr>
        <p:spPr/>
        <p:txBody>
          <a:bodyPr/>
          <a:lstStyle/>
          <a:p>
            <a:r>
              <a:rPr lang="en-US" dirty="0"/>
              <a:t>Secretariat Support - Update</a:t>
            </a:r>
            <a:endParaRPr lang="en-CA" dirty="0"/>
          </a:p>
        </p:txBody>
      </p:sp>
      <p:sp>
        <p:nvSpPr>
          <p:cNvPr id="6" name="Text Placeholder 5">
            <a:extLst>
              <a:ext uri="{FF2B5EF4-FFF2-40B4-BE49-F238E27FC236}">
                <a16:creationId xmlns:a16="http://schemas.microsoft.com/office/drawing/2014/main" id="{4A666391-8B65-6F55-E115-27F40F9CECB9}"/>
              </a:ext>
            </a:extLst>
          </p:cNvPr>
          <p:cNvSpPr>
            <a:spLocks noGrp="1"/>
          </p:cNvSpPr>
          <p:nvPr>
            <p:ph type="body" idx="1"/>
          </p:nvPr>
        </p:nvSpPr>
        <p:spPr/>
        <p:txBody>
          <a:bodyPr/>
          <a:lstStyle/>
          <a:p>
            <a:r>
              <a:rPr lang="en-US" dirty="0"/>
              <a:t>Needs </a:t>
            </a:r>
            <a:endParaRPr lang="en-CA" dirty="0"/>
          </a:p>
        </p:txBody>
      </p:sp>
      <p:sp>
        <p:nvSpPr>
          <p:cNvPr id="7" name="Content Placeholder 6">
            <a:extLst>
              <a:ext uri="{FF2B5EF4-FFF2-40B4-BE49-F238E27FC236}">
                <a16:creationId xmlns:a16="http://schemas.microsoft.com/office/drawing/2014/main" id="{D1C23AA2-42E4-1B87-6246-19A47439183B}"/>
              </a:ext>
            </a:extLst>
          </p:cNvPr>
          <p:cNvSpPr>
            <a:spLocks noGrp="1"/>
          </p:cNvSpPr>
          <p:nvPr>
            <p:ph sz="half" idx="2"/>
          </p:nvPr>
        </p:nvSpPr>
        <p:spPr/>
        <p:txBody>
          <a:bodyPr>
            <a:normAutofit fontScale="85000" lnSpcReduction="20000"/>
          </a:bodyPr>
          <a:lstStyle/>
          <a:p>
            <a:r>
              <a:rPr lang="en-US" dirty="0"/>
              <a:t>A dedicated admin (min 50%)</a:t>
            </a:r>
          </a:p>
          <a:p>
            <a:r>
              <a:rPr lang="en-US" b="1" dirty="0">
                <a:solidFill>
                  <a:srgbClr val="00B050"/>
                </a:solidFill>
              </a:rPr>
              <a:t>SOAER Chair   (J Cederwall)</a:t>
            </a:r>
          </a:p>
          <a:p>
            <a:r>
              <a:rPr lang="en-US" dirty="0"/>
              <a:t>SOAER update support</a:t>
            </a:r>
          </a:p>
          <a:p>
            <a:r>
              <a:rPr lang="en-US" b="1" dirty="0">
                <a:solidFill>
                  <a:srgbClr val="00B050"/>
                </a:solidFill>
              </a:rPr>
              <a:t>TKSP Chair ( J Tsannie)</a:t>
            </a:r>
          </a:p>
          <a:p>
            <a:r>
              <a:rPr lang="en-US" dirty="0"/>
              <a:t>Updated and modernized annual report</a:t>
            </a:r>
          </a:p>
          <a:p>
            <a:endParaRPr lang="en-CA" dirty="0"/>
          </a:p>
        </p:txBody>
      </p:sp>
      <p:sp>
        <p:nvSpPr>
          <p:cNvPr id="8" name="Text Placeholder 7">
            <a:extLst>
              <a:ext uri="{FF2B5EF4-FFF2-40B4-BE49-F238E27FC236}">
                <a16:creationId xmlns:a16="http://schemas.microsoft.com/office/drawing/2014/main" id="{93658F41-583C-A510-7B3F-32CA49D22AEA}"/>
              </a:ext>
            </a:extLst>
          </p:cNvPr>
          <p:cNvSpPr>
            <a:spLocks noGrp="1"/>
          </p:cNvSpPr>
          <p:nvPr>
            <p:ph type="body" sz="quarter" idx="3"/>
          </p:nvPr>
        </p:nvSpPr>
        <p:spPr/>
        <p:txBody>
          <a:bodyPr/>
          <a:lstStyle/>
          <a:p>
            <a:r>
              <a:rPr lang="en-US" dirty="0"/>
              <a:t>Nice to Have</a:t>
            </a:r>
            <a:endParaRPr lang="en-CA" dirty="0"/>
          </a:p>
        </p:txBody>
      </p:sp>
      <p:sp>
        <p:nvSpPr>
          <p:cNvPr id="9" name="Content Placeholder 8">
            <a:extLst>
              <a:ext uri="{FF2B5EF4-FFF2-40B4-BE49-F238E27FC236}">
                <a16:creationId xmlns:a16="http://schemas.microsoft.com/office/drawing/2014/main" id="{1C590F86-E980-B749-1AFB-F4D6672D6714}"/>
              </a:ext>
            </a:extLst>
          </p:cNvPr>
          <p:cNvSpPr>
            <a:spLocks noGrp="1"/>
          </p:cNvSpPr>
          <p:nvPr>
            <p:ph sz="quarter" idx="4"/>
          </p:nvPr>
        </p:nvSpPr>
        <p:spPr/>
        <p:txBody>
          <a:bodyPr>
            <a:normAutofit fontScale="85000" lnSpcReduction="20000"/>
          </a:bodyPr>
          <a:lstStyle/>
          <a:p>
            <a:r>
              <a:rPr lang="en-US" dirty="0">
                <a:solidFill>
                  <a:schemeClr val="bg2">
                    <a:lumMod val="75000"/>
                  </a:schemeClr>
                </a:solidFill>
              </a:rPr>
              <a:t>Secretariat support for Committees (note taking, scheduling, etc.)</a:t>
            </a:r>
          </a:p>
          <a:p>
            <a:r>
              <a:rPr lang="en-US" dirty="0">
                <a:solidFill>
                  <a:schemeClr val="bg2">
                    <a:lumMod val="75000"/>
                  </a:schemeClr>
                </a:solidFill>
              </a:rPr>
              <a:t>MRBB Website support – content and design</a:t>
            </a:r>
          </a:p>
          <a:p>
            <a:r>
              <a:rPr lang="en-US" dirty="0">
                <a:solidFill>
                  <a:schemeClr val="bg2">
                    <a:lumMod val="75000"/>
                  </a:schemeClr>
                </a:solidFill>
              </a:rPr>
              <a:t>Logistical support – Meetings; managing hotel block, finding meeting venues and tech support </a:t>
            </a:r>
          </a:p>
          <a:p>
            <a:r>
              <a:rPr lang="en-US" b="1" dirty="0"/>
              <a:t>Logistical and Technical support – workshops and Knowledge Sharing webinars</a:t>
            </a:r>
          </a:p>
          <a:p>
            <a:r>
              <a:rPr lang="en-US" dirty="0">
                <a:solidFill>
                  <a:schemeClr val="bg2">
                    <a:lumMod val="75000"/>
                  </a:schemeClr>
                </a:solidFill>
              </a:rPr>
              <a:t>Collaborative annual report drafting and distribution process</a:t>
            </a:r>
            <a:endParaRPr lang="en-CA" dirty="0">
              <a:solidFill>
                <a:schemeClr val="bg2">
                  <a:lumMod val="75000"/>
                </a:schemeClr>
              </a:solidFill>
            </a:endParaRPr>
          </a:p>
          <a:p>
            <a:endParaRPr lang="en-CA" dirty="0"/>
          </a:p>
        </p:txBody>
      </p:sp>
      <p:sp>
        <p:nvSpPr>
          <p:cNvPr id="4" name="Slide Number Placeholder 3">
            <a:extLst>
              <a:ext uri="{FF2B5EF4-FFF2-40B4-BE49-F238E27FC236}">
                <a16:creationId xmlns:a16="http://schemas.microsoft.com/office/drawing/2014/main" id="{2258629E-8AB2-939B-1003-0D5DA1AA374D}"/>
              </a:ext>
            </a:extLst>
          </p:cNvPr>
          <p:cNvSpPr>
            <a:spLocks noGrp="1"/>
          </p:cNvSpPr>
          <p:nvPr>
            <p:ph type="sldNum" sz="quarter" idx="12"/>
          </p:nvPr>
        </p:nvSpPr>
        <p:spPr/>
        <p:txBody>
          <a:bodyPr/>
          <a:lstStyle/>
          <a:p>
            <a:fld id="{960381B3-8686-42CE-AE29-5D40F96228CF}" type="slidenum">
              <a:rPr lang="en-US" smtClean="0"/>
              <a:pPr/>
              <a:t>4</a:t>
            </a:fld>
            <a:endParaRPr lang="en-US"/>
          </a:p>
        </p:txBody>
      </p:sp>
    </p:spTree>
    <p:extLst>
      <p:ext uri="{BB962C8B-B14F-4D97-AF65-F5344CB8AC3E}">
        <p14:creationId xmlns:p14="http://schemas.microsoft.com/office/powerpoint/2010/main" val="397937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0E0EA-47C0-F8D7-926F-707546CE9F7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1EB37C4-2344-40D4-2ECB-44319281070B}"/>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60933D-D7E0-4D00-AC63-31961BEA9095}" type="slidenum">
              <a:rPr kumimoji="0" lang="en-US" sz="1200" b="0" i="0" u="none" strike="noStrike" kern="1200" cap="none" spc="0" normalizeH="0" baseline="0" noProof="0" smtClean="0">
                <a:ln>
                  <a:noFill/>
                </a:ln>
                <a:solidFill>
                  <a:prstClr val="white"/>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5" name="Group 4">
            <a:extLst>
              <a:ext uri="{FF2B5EF4-FFF2-40B4-BE49-F238E27FC236}">
                <a16:creationId xmlns:a16="http://schemas.microsoft.com/office/drawing/2014/main" id="{B12FBEA7-39C5-80FA-6392-1F7BA0232B89}"/>
              </a:ext>
            </a:extLst>
          </p:cNvPr>
          <p:cNvGrpSpPr/>
          <p:nvPr/>
        </p:nvGrpSpPr>
        <p:grpSpPr>
          <a:xfrm>
            <a:off x="1494873" y="544232"/>
            <a:ext cx="10500482" cy="5405119"/>
            <a:chOff x="1814884" y="482092"/>
            <a:chExt cx="10084599" cy="6215175"/>
          </a:xfrm>
        </p:grpSpPr>
        <p:sp>
          <p:nvSpPr>
            <p:cNvPr id="6" name="Freeform: Shape 5">
              <a:extLst>
                <a:ext uri="{FF2B5EF4-FFF2-40B4-BE49-F238E27FC236}">
                  <a16:creationId xmlns:a16="http://schemas.microsoft.com/office/drawing/2014/main" id="{8925560F-FED0-9E6F-FD50-A700CD3BF346}"/>
                </a:ext>
              </a:extLst>
            </p:cNvPr>
            <p:cNvSpPr/>
            <p:nvPr/>
          </p:nvSpPr>
          <p:spPr>
            <a:xfrm>
              <a:off x="1814884" y="482092"/>
              <a:ext cx="1606500"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kern="1200"/>
                <a:t>MRBB</a:t>
              </a:r>
            </a:p>
          </p:txBody>
        </p:sp>
        <p:sp>
          <p:nvSpPr>
            <p:cNvPr id="7" name="Freeform: Shape 6">
              <a:extLst>
                <a:ext uri="{FF2B5EF4-FFF2-40B4-BE49-F238E27FC236}">
                  <a16:creationId xmlns:a16="http://schemas.microsoft.com/office/drawing/2014/main" id="{A2BA61D0-E559-5A98-AE7A-B3B05D1E1DDD}"/>
                </a:ext>
              </a:extLst>
            </p:cNvPr>
            <p:cNvSpPr/>
            <p:nvPr/>
          </p:nvSpPr>
          <p:spPr>
            <a:xfrm>
              <a:off x="1989480" y="1454856"/>
              <a:ext cx="1328906" cy="2848054"/>
            </a:xfrm>
            <a:custGeom>
              <a:avLst/>
              <a:gdLst>
                <a:gd name="connsiteX0" fmla="*/ 0 w 1122189"/>
                <a:gd name="connsiteY0" fmla="*/ 112219 h 2564348"/>
                <a:gd name="connsiteX1" fmla="*/ 112219 w 1122189"/>
                <a:gd name="connsiteY1" fmla="*/ 0 h 2564348"/>
                <a:gd name="connsiteX2" fmla="*/ 1009970 w 1122189"/>
                <a:gd name="connsiteY2" fmla="*/ 0 h 2564348"/>
                <a:gd name="connsiteX3" fmla="*/ 1122189 w 1122189"/>
                <a:gd name="connsiteY3" fmla="*/ 112219 h 2564348"/>
                <a:gd name="connsiteX4" fmla="*/ 1122189 w 1122189"/>
                <a:gd name="connsiteY4" fmla="*/ 2452129 h 2564348"/>
                <a:gd name="connsiteX5" fmla="*/ 1009970 w 1122189"/>
                <a:gd name="connsiteY5" fmla="*/ 2564348 h 2564348"/>
                <a:gd name="connsiteX6" fmla="*/ 112219 w 1122189"/>
                <a:gd name="connsiteY6" fmla="*/ 2564348 h 2564348"/>
                <a:gd name="connsiteX7" fmla="*/ 0 w 1122189"/>
                <a:gd name="connsiteY7" fmla="*/ 2452129 h 2564348"/>
                <a:gd name="connsiteX8" fmla="*/ 0 w 1122189"/>
                <a:gd name="connsiteY8" fmla="*/ 112219 h 2564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2564348">
                  <a:moveTo>
                    <a:pt x="0" y="112219"/>
                  </a:moveTo>
                  <a:cubicBezTo>
                    <a:pt x="0" y="50242"/>
                    <a:pt x="50242" y="0"/>
                    <a:pt x="112219" y="0"/>
                  </a:cubicBezTo>
                  <a:lnTo>
                    <a:pt x="1009970" y="0"/>
                  </a:lnTo>
                  <a:cubicBezTo>
                    <a:pt x="1071947" y="0"/>
                    <a:pt x="1122189" y="50242"/>
                    <a:pt x="1122189" y="112219"/>
                  </a:cubicBezTo>
                  <a:lnTo>
                    <a:pt x="1122189" y="2452129"/>
                  </a:lnTo>
                  <a:cubicBezTo>
                    <a:pt x="1122189" y="2514106"/>
                    <a:pt x="1071947" y="2564348"/>
                    <a:pt x="1009970" y="2564348"/>
                  </a:cubicBezTo>
                  <a:lnTo>
                    <a:pt x="112219" y="2564348"/>
                  </a:lnTo>
                  <a:cubicBezTo>
                    <a:pt x="50242" y="2564348"/>
                    <a:pt x="0" y="2514106"/>
                    <a:pt x="0" y="2452129"/>
                  </a:cubicBezTo>
                  <a:lnTo>
                    <a:pt x="0" y="112219"/>
                  </a:lnTo>
                  <a:close/>
                </a:path>
              </a:pathLst>
            </a:custGeom>
            <a:solidFill>
              <a:schemeClr val="accent4">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1128" tIns="69063" rIns="81128" bIns="69063" numCol="1" spcCol="1270" anchor="ctr" anchorCtr="0">
              <a:noAutofit/>
            </a:bodyPr>
            <a:lstStyle/>
            <a:p>
              <a:pPr marL="0" lvl="0" indent="0" algn="l" defTabSz="844550">
                <a:lnSpc>
                  <a:spcPct val="90000"/>
                </a:lnSpc>
                <a:spcBef>
                  <a:spcPct val="0"/>
                </a:spcBef>
                <a:spcAft>
                  <a:spcPct val="35000"/>
                </a:spcAft>
                <a:buNone/>
              </a:pPr>
              <a:endParaRPr lang="en-US" sz="1100" kern="1200" dirty="0">
                <a:solidFill>
                  <a:schemeClr val="tx1"/>
                </a:solidFill>
              </a:endParaRPr>
            </a:p>
            <a:p>
              <a:pPr marL="0" lvl="0" indent="0" algn="l" defTabSz="844550">
                <a:lnSpc>
                  <a:spcPct val="90000"/>
                </a:lnSpc>
                <a:spcBef>
                  <a:spcPct val="0"/>
                </a:spcBef>
                <a:spcAft>
                  <a:spcPct val="35000"/>
                </a:spcAft>
                <a:buNone/>
              </a:pPr>
              <a:endParaRPr lang="en-US" sz="1100" dirty="0">
                <a:solidFill>
                  <a:schemeClr val="tx1"/>
                </a:solidFill>
              </a:endParaRPr>
            </a:p>
            <a:p>
              <a:pPr marL="0" lvl="0" indent="0" algn="l" defTabSz="844550">
                <a:lnSpc>
                  <a:spcPct val="90000"/>
                </a:lnSpc>
                <a:spcBef>
                  <a:spcPct val="0"/>
                </a:spcBef>
                <a:spcAft>
                  <a:spcPct val="35000"/>
                </a:spcAft>
                <a:buNone/>
              </a:pPr>
              <a:endParaRPr lang="en-US" sz="1100" kern="1200" dirty="0">
                <a:solidFill>
                  <a:schemeClr val="tx1"/>
                </a:solidFill>
              </a:endParaRPr>
            </a:p>
            <a:p>
              <a:pPr marL="0" lvl="0" indent="0" algn="l" defTabSz="844550">
                <a:lnSpc>
                  <a:spcPct val="90000"/>
                </a:lnSpc>
                <a:spcBef>
                  <a:spcPct val="0"/>
                </a:spcBef>
                <a:spcAft>
                  <a:spcPct val="35000"/>
                </a:spcAft>
                <a:buNone/>
              </a:pPr>
              <a:endParaRPr lang="en-US" sz="1100" dirty="0">
                <a:solidFill>
                  <a:schemeClr val="tx1"/>
                </a:solidFill>
              </a:endParaRPr>
            </a:p>
            <a:p>
              <a:pPr marL="0" lvl="0" indent="0" algn="l" defTabSz="844550">
                <a:lnSpc>
                  <a:spcPct val="90000"/>
                </a:lnSpc>
                <a:spcBef>
                  <a:spcPct val="0"/>
                </a:spcBef>
                <a:spcAft>
                  <a:spcPct val="35000"/>
                </a:spcAft>
                <a:buNone/>
              </a:pPr>
              <a:endParaRPr lang="en-US" sz="1100" kern="1200" dirty="0">
                <a:solidFill>
                  <a:schemeClr val="tx1"/>
                </a:solidFill>
              </a:endParaRPr>
            </a:p>
            <a:p>
              <a:pPr marL="0" lvl="0" indent="0" algn="l" defTabSz="844550">
                <a:lnSpc>
                  <a:spcPct val="90000"/>
                </a:lnSpc>
                <a:spcBef>
                  <a:spcPct val="0"/>
                </a:spcBef>
                <a:spcAft>
                  <a:spcPct val="35000"/>
                </a:spcAft>
                <a:buNone/>
              </a:pPr>
              <a:endParaRPr lang="en-US" sz="1100" dirty="0">
                <a:solidFill>
                  <a:schemeClr val="tx1"/>
                </a:solidFill>
              </a:endParaRPr>
            </a:p>
            <a:p>
              <a:pPr marL="0" lvl="0" indent="0" algn="l" defTabSz="844550">
                <a:lnSpc>
                  <a:spcPct val="90000"/>
                </a:lnSpc>
                <a:spcBef>
                  <a:spcPct val="0"/>
                </a:spcBef>
                <a:spcAft>
                  <a:spcPct val="35000"/>
                </a:spcAft>
                <a:buNone/>
              </a:pPr>
              <a:r>
                <a:rPr lang="en-US" sz="1100" kern="1200" dirty="0">
                  <a:solidFill>
                    <a:schemeClr val="tx1"/>
                  </a:solidFill>
                </a:rPr>
                <a:t>Meeting Logistics</a:t>
              </a:r>
            </a:p>
            <a:p>
              <a:pPr marL="0" lvl="0" indent="0" algn="l" defTabSz="844550">
                <a:lnSpc>
                  <a:spcPct val="90000"/>
                </a:lnSpc>
                <a:spcBef>
                  <a:spcPct val="0"/>
                </a:spcBef>
                <a:spcAft>
                  <a:spcPct val="35000"/>
                </a:spcAft>
                <a:buNone/>
              </a:pPr>
              <a:r>
                <a:rPr lang="en-US" sz="1100" dirty="0">
                  <a:solidFill>
                    <a:schemeClr val="tx1"/>
                  </a:solidFill>
                </a:rPr>
                <a:t>Meeting</a:t>
              </a:r>
              <a:r>
                <a:rPr lang="en-US" sz="1100" kern="1200" dirty="0">
                  <a:solidFill>
                    <a:schemeClr val="tx1"/>
                  </a:solidFill>
                </a:rPr>
                <a:t> Materials</a:t>
              </a:r>
            </a:p>
            <a:p>
              <a:pPr marL="0" lvl="0" indent="0" algn="l" defTabSz="844550">
                <a:lnSpc>
                  <a:spcPct val="90000"/>
                </a:lnSpc>
                <a:spcBef>
                  <a:spcPct val="0"/>
                </a:spcBef>
                <a:spcAft>
                  <a:spcPct val="35000"/>
                </a:spcAft>
                <a:buNone/>
              </a:pPr>
              <a:r>
                <a:rPr lang="en-US" sz="1100" kern="1200" dirty="0">
                  <a:solidFill>
                    <a:schemeClr val="tx1"/>
                  </a:solidFill>
                </a:rPr>
                <a:t>Finance and contract management</a:t>
              </a:r>
            </a:p>
            <a:p>
              <a:pPr marL="0" lvl="0" indent="0" algn="l" defTabSz="844550">
                <a:lnSpc>
                  <a:spcPct val="90000"/>
                </a:lnSpc>
                <a:spcBef>
                  <a:spcPct val="0"/>
                </a:spcBef>
                <a:spcAft>
                  <a:spcPct val="35000"/>
                </a:spcAft>
                <a:buNone/>
              </a:pPr>
              <a:r>
                <a:rPr lang="en-US" sz="1100" kern="1200" dirty="0">
                  <a:solidFill>
                    <a:schemeClr val="tx1"/>
                  </a:solidFill>
                </a:rPr>
                <a:t>Annual Reports</a:t>
              </a:r>
            </a:p>
            <a:p>
              <a:pPr marL="0" lvl="0" indent="0" algn="l" defTabSz="844550">
                <a:lnSpc>
                  <a:spcPct val="90000"/>
                </a:lnSpc>
                <a:spcBef>
                  <a:spcPct val="0"/>
                </a:spcBef>
                <a:spcAft>
                  <a:spcPct val="35000"/>
                </a:spcAft>
                <a:buNone/>
              </a:pPr>
              <a:r>
                <a:rPr lang="en-US" sz="1100" kern="1200" dirty="0">
                  <a:solidFill>
                    <a:schemeClr val="tx1"/>
                  </a:solidFill>
                </a:rPr>
                <a:t>Guest Speakers and Webinar series</a:t>
              </a:r>
            </a:p>
            <a:p>
              <a:pPr marL="0" lvl="0" indent="0" algn="l" defTabSz="844550">
                <a:lnSpc>
                  <a:spcPct val="90000"/>
                </a:lnSpc>
                <a:spcBef>
                  <a:spcPct val="0"/>
                </a:spcBef>
                <a:spcAft>
                  <a:spcPct val="35000"/>
                </a:spcAft>
                <a:buNone/>
              </a:pPr>
              <a:r>
                <a:rPr lang="en-US" sz="1100" kern="1200" dirty="0">
                  <a:solidFill>
                    <a:schemeClr val="tx1"/>
                  </a:solidFill>
                </a:rPr>
                <a:t>Support Strategic Plan Development</a:t>
              </a:r>
            </a:p>
            <a:p>
              <a:pPr marL="0" lvl="0" indent="0" algn="l" defTabSz="844550">
                <a:lnSpc>
                  <a:spcPct val="90000"/>
                </a:lnSpc>
                <a:spcBef>
                  <a:spcPct val="0"/>
                </a:spcBef>
                <a:spcAft>
                  <a:spcPct val="35000"/>
                </a:spcAft>
                <a:buNone/>
              </a:pPr>
              <a:r>
                <a:rPr lang="en-US" sz="1100" kern="1200" dirty="0">
                  <a:solidFill>
                    <a:schemeClr val="tx1"/>
                  </a:solidFill>
                </a:rPr>
                <a:t>SP workplan</a:t>
              </a:r>
            </a:p>
            <a:p>
              <a:pPr marL="0" lvl="0" indent="0" algn="ctr" defTabSz="844550">
                <a:lnSpc>
                  <a:spcPct val="90000"/>
                </a:lnSpc>
                <a:spcBef>
                  <a:spcPct val="0"/>
                </a:spcBef>
                <a:spcAft>
                  <a:spcPct val="35000"/>
                </a:spcAft>
                <a:buNone/>
              </a:pPr>
              <a:endParaRPr lang="en-US" sz="1900" kern="1200" dirty="0"/>
            </a:p>
            <a:p>
              <a:pPr marL="0" lvl="0" indent="0" algn="ctr" defTabSz="844550">
                <a:lnSpc>
                  <a:spcPct val="90000"/>
                </a:lnSpc>
                <a:spcBef>
                  <a:spcPct val="0"/>
                </a:spcBef>
                <a:spcAft>
                  <a:spcPct val="35000"/>
                </a:spcAft>
                <a:buNone/>
              </a:pPr>
              <a:endParaRPr lang="en-US" sz="1900" kern="1200" dirty="0"/>
            </a:p>
            <a:p>
              <a:pPr marL="0" lvl="0" indent="0" algn="l" defTabSz="844550">
                <a:lnSpc>
                  <a:spcPct val="90000"/>
                </a:lnSpc>
                <a:spcBef>
                  <a:spcPct val="0"/>
                </a:spcBef>
                <a:spcAft>
                  <a:spcPct val="35000"/>
                </a:spcAft>
                <a:buNone/>
              </a:pPr>
              <a:r>
                <a:rPr lang="en-US" sz="1000" kern="1200" dirty="0"/>
                <a:t> </a:t>
              </a:r>
            </a:p>
            <a:p>
              <a:pPr marL="0" lvl="0" indent="0" algn="ctr" defTabSz="844550">
                <a:lnSpc>
                  <a:spcPct val="90000"/>
                </a:lnSpc>
                <a:spcBef>
                  <a:spcPct val="0"/>
                </a:spcBef>
                <a:spcAft>
                  <a:spcPct val="35000"/>
                </a:spcAft>
                <a:buNone/>
              </a:pPr>
              <a:endParaRPr lang="en-US" sz="1000" kern="1200" dirty="0"/>
            </a:p>
            <a:p>
              <a:pPr marL="0" lvl="0" indent="0" algn="ctr" defTabSz="844550">
                <a:lnSpc>
                  <a:spcPct val="90000"/>
                </a:lnSpc>
                <a:spcBef>
                  <a:spcPct val="0"/>
                </a:spcBef>
                <a:spcAft>
                  <a:spcPct val="35000"/>
                </a:spcAft>
                <a:buNone/>
              </a:pPr>
              <a:endParaRPr lang="en-US" sz="1900" kern="1200" dirty="0"/>
            </a:p>
          </p:txBody>
        </p:sp>
        <p:sp>
          <p:nvSpPr>
            <p:cNvPr id="8" name="Freeform: Shape 7">
              <a:extLst>
                <a:ext uri="{FF2B5EF4-FFF2-40B4-BE49-F238E27FC236}">
                  <a16:creationId xmlns:a16="http://schemas.microsoft.com/office/drawing/2014/main" id="{950CE6EB-A6EC-8773-64D0-AB38E5D90AD0}"/>
                </a:ext>
              </a:extLst>
            </p:cNvPr>
            <p:cNvSpPr/>
            <p:nvPr/>
          </p:nvSpPr>
          <p:spPr>
            <a:xfrm>
              <a:off x="1976628" y="4631484"/>
              <a:ext cx="1328906" cy="1806250"/>
            </a:xfrm>
            <a:custGeom>
              <a:avLst/>
              <a:gdLst>
                <a:gd name="connsiteX0" fmla="*/ 0 w 1122189"/>
                <a:gd name="connsiteY0" fmla="*/ 112219 h 1425775"/>
                <a:gd name="connsiteX1" fmla="*/ 112219 w 1122189"/>
                <a:gd name="connsiteY1" fmla="*/ 0 h 1425775"/>
                <a:gd name="connsiteX2" fmla="*/ 1009970 w 1122189"/>
                <a:gd name="connsiteY2" fmla="*/ 0 h 1425775"/>
                <a:gd name="connsiteX3" fmla="*/ 1122189 w 1122189"/>
                <a:gd name="connsiteY3" fmla="*/ 112219 h 1425775"/>
                <a:gd name="connsiteX4" fmla="*/ 1122189 w 1122189"/>
                <a:gd name="connsiteY4" fmla="*/ 1313556 h 1425775"/>
                <a:gd name="connsiteX5" fmla="*/ 1009970 w 1122189"/>
                <a:gd name="connsiteY5" fmla="*/ 1425775 h 1425775"/>
                <a:gd name="connsiteX6" fmla="*/ 112219 w 1122189"/>
                <a:gd name="connsiteY6" fmla="*/ 1425775 h 1425775"/>
                <a:gd name="connsiteX7" fmla="*/ 0 w 1122189"/>
                <a:gd name="connsiteY7" fmla="*/ 1313556 h 1425775"/>
                <a:gd name="connsiteX8" fmla="*/ 0 w 1122189"/>
                <a:gd name="connsiteY8" fmla="*/ 112219 h 142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1425775">
                  <a:moveTo>
                    <a:pt x="0" y="112219"/>
                  </a:moveTo>
                  <a:cubicBezTo>
                    <a:pt x="0" y="50242"/>
                    <a:pt x="50242" y="0"/>
                    <a:pt x="112219" y="0"/>
                  </a:cubicBezTo>
                  <a:lnTo>
                    <a:pt x="1009970" y="0"/>
                  </a:lnTo>
                  <a:cubicBezTo>
                    <a:pt x="1071947" y="0"/>
                    <a:pt x="1122189" y="50242"/>
                    <a:pt x="1122189" y="112219"/>
                  </a:cubicBezTo>
                  <a:lnTo>
                    <a:pt x="1122189" y="1313556"/>
                  </a:lnTo>
                  <a:cubicBezTo>
                    <a:pt x="1122189" y="1375533"/>
                    <a:pt x="1071947" y="1425775"/>
                    <a:pt x="1009970" y="1425775"/>
                  </a:cubicBezTo>
                  <a:lnTo>
                    <a:pt x="112219" y="1425775"/>
                  </a:lnTo>
                  <a:cubicBezTo>
                    <a:pt x="50242" y="1425775"/>
                    <a:pt x="0" y="1375533"/>
                    <a:pt x="0" y="1313556"/>
                  </a:cubicBezTo>
                  <a:lnTo>
                    <a:pt x="0" y="112219"/>
                  </a:lnTo>
                  <a:close/>
                </a:path>
              </a:pathLst>
            </a:custGeom>
            <a:solidFill>
              <a:schemeClr val="accent6">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1128" tIns="69063" rIns="81128" bIns="69063" numCol="1" spcCol="1270" anchor="ctr" anchorCtr="0">
              <a:noAutofit/>
            </a:bodyPr>
            <a:lstStyle/>
            <a:p>
              <a:pPr marL="0" lvl="0" indent="0" algn="ctr" defTabSz="844550">
                <a:lnSpc>
                  <a:spcPct val="90000"/>
                </a:lnSpc>
                <a:spcBef>
                  <a:spcPct val="0"/>
                </a:spcBef>
                <a:spcAft>
                  <a:spcPct val="35000"/>
                </a:spcAft>
                <a:buNone/>
              </a:pPr>
              <a:endParaRPr lang="en-US" sz="1900" kern="1200" dirty="0"/>
            </a:p>
            <a:p>
              <a:pPr marL="0" lvl="0" indent="0" algn="l" defTabSz="844550">
                <a:lnSpc>
                  <a:spcPct val="90000"/>
                </a:lnSpc>
                <a:spcBef>
                  <a:spcPct val="0"/>
                </a:spcBef>
                <a:spcAft>
                  <a:spcPct val="35000"/>
                </a:spcAft>
                <a:buNone/>
              </a:pPr>
              <a:endParaRPr lang="en-US" sz="1400" kern="1200" dirty="0"/>
            </a:p>
            <a:p>
              <a:pPr marL="0" lvl="0" indent="0" algn="l" defTabSz="844550">
                <a:lnSpc>
                  <a:spcPct val="90000"/>
                </a:lnSpc>
                <a:spcBef>
                  <a:spcPct val="0"/>
                </a:spcBef>
                <a:spcAft>
                  <a:spcPct val="35000"/>
                </a:spcAft>
                <a:buNone/>
              </a:pPr>
              <a:endParaRPr lang="en-US" sz="1100" kern="1200" dirty="0"/>
            </a:p>
            <a:p>
              <a:pPr defTabSz="844550">
                <a:lnSpc>
                  <a:spcPct val="90000"/>
                </a:lnSpc>
                <a:spcBef>
                  <a:spcPct val="0"/>
                </a:spcBef>
                <a:spcAft>
                  <a:spcPct val="35000"/>
                </a:spcAft>
              </a:pPr>
              <a:r>
                <a:rPr lang="en-US" sz="1100" dirty="0">
                  <a:solidFill>
                    <a:schemeClr val="tx1"/>
                  </a:solidFill>
                </a:rPr>
                <a:t>Changes to financial processes</a:t>
              </a:r>
            </a:p>
            <a:p>
              <a:pPr marL="0" lvl="0" indent="0" algn="l" defTabSz="844550">
                <a:lnSpc>
                  <a:spcPct val="90000"/>
                </a:lnSpc>
                <a:spcBef>
                  <a:spcPct val="0"/>
                </a:spcBef>
                <a:spcAft>
                  <a:spcPct val="35000"/>
                </a:spcAft>
                <a:buNone/>
              </a:pPr>
              <a:r>
                <a:rPr lang="en-US" sz="1100" kern="1200" dirty="0">
                  <a:solidFill>
                    <a:schemeClr val="tx1"/>
                  </a:solidFill>
                </a:rPr>
                <a:t>Changes in Membership</a:t>
              </a:r>
              <a:endParaRPr lang="en-US" sz="1400" kern="1200" dirty="0"/>
            </a:p>
            <a:p>
              <a:pPr marL="0" lvl="0" indent="0" algn="l" defTabSz="844550">
                <a:lnSpc>
                  <a:spcPct val="90000"/>
                </a:lnSpc>
                <a:spcBef>
                  <a:spcPct val="0"/>
                </a:spcBef>
                <a:spcAft>
                  <a:spcPct val="35000"/>
                </a:spcAft>
                <a:buNone/>
              </a:pPr>
              <a:r>
                <a:rPr lang="en-US" sz="1100" kern="1200" dirty="0">
                  <a:solidFill>
                    <a:schemeClr val="tx1"/>
                  </a:solidFill>
                </a:rPr>
                <a:t>Action Items </a:t>
              </a:r>
            </a:p>
            <a:p>
              <a:pPr marL="0" lvl="0" indent="0" algn="l" defTabSz="844550">
                <a:lnSpc>
                  <a:spcPct val="90000"/>
                </a:lnSpc>
                <a:spcBef>
                  <a:spcPct val="0"/>
                </a:spcBef>
                <a:spcAft>
                  <a:spcPct val="35000"/>
                </a:spcAft>
                <a:buNone/>
              </a:pPr>
              <a:r>
                <a:rPr lang="en-US" sz="1100" dirty="0">
                  <a:solidFill>
                    <a:schemeClr val="tx1"/>
                  </a:solidFill>
                </a:rPr>
                <a:t>CLI Outcomes</a:t>
              </a:r>
              <a:endParaRPr lang="en-US" sz="1100" kern="1200" dirty="0">
                <a:solidFill>
                  <a:schemeClr val="tx1"/>
                </a:solidFill>
              </a:endParaRPr>
            </a:p>
            <a:p>
              <a:pPr marL="0" lvl="0" indent="0" algn="l" defTabSz="844550">
                <a:lnSpc>
                  <a:spcPct val="90000"/>
                </a:lnSpc>
                <a:spcBef>
                  <a:spcPct val="0"/>
                </a:spcBef>
                <a:spcAft>
                  <a:spcPct val="35000"/>
                </a:spcAft>
                <a:buNone/>
              </a:pPr>
              <a:endParaRPr lang="en-US" sz="1100" kern="1200" dirty="0"/>
            </a:p>
            <a:p>
              <a:pPr marL="0" lvl="0" indent="0" algn="l" defTabSz="844550">
                <a:lnSpc>
                  <a:spcPct val="90000"/>
                </a:lnSpc>
                <a:spcBef>
                  <a:spcPct val="0"/>
                </a:spcBef>
                <a:spcAft>
                  <a:spcPct val="35000"/>
                </a:spcAft>
                <a:buNone/>
              </a:pPr>
              <a:endParaRPr lang="en-US" sz="1100" kern="1200" dirty="0"/>
            </a:p>
            <a:p>
              <a:pPr marL="0" lvl="0" indent="0" algn="l" defTabSz="844550">
                <a:lnSpc>
                  <a:spcPct val="90000"/>
                </a:lnSpc>
                <a:spcBef>
                  <a:spcPct val="0"/>
                </a:spcBef>
                <a:spcAft>
                  <a:spcPct val="35000"/>
                </a:spcAft>
                <a:buNone/>
              </a:pPr>
              <a:endParaRPr lang="en-US" sz="1100" kern="1200" dirty="0"/>
            </a:p>
            <a:p>
              <a:pPr marL="0" lvl="0" indent="0" algn="ctr" defTabSz="844550">
                <a:lnSpc>
                  <a:spcPct val="90000"/>
                </a:lnSpc>
                <a:spcBef>
                  <a:spcPct val="0"/>
                </a:spcBef>
                <a:spcAft>
                  <a:spcPct val="35000"/>
                </a:spcAft>
                <a:buNone/>
              </a:pPr>
              <a:endParaRPr lang="en-US" sz="1000" kern="1200" dirty="0"/>
            </a:p>
          </p:txBody>
        </p:sp>
        <p:sp>
          <p:nvSpPr>
            <p:cNvPr id="9" name="Freeform: Shape 8">
              <a:extLst>
                <a:ext uri="{FF2B5EF4-FFF2-40B4-BE49-F238E27FC236}">
                  <a16:creationId xmlns:a16="http://schemas.microsoft.com/office/drawing/2014/main" id="{10D239B1-BEB3-C903-739A-1821878EB8ED}"/>
                </a:ext>
              </a:extLst>
            </p:cNvPr>
            <p:cNvSpPr/>
            <p:nvPr/>
          </p:nvSpPr>
          <p:spPr>
            <a:xfrm>
              <a:off x="3581828" y="496491"/>
              <a:ext cx="2046464"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kern="1200"/>
                <a:t>SOAER</a:t>
              </a:r>
            </a:p>
          </p:txBody>
        </p:sp>
        <p:sp>
          <p:nvSpPr>
            <p:cNvPr id="10" name="Freeform: Shape 9">
              <a:extLst>
                <a:ext uri="{FF2B5EF4-FFF2-40B4-BE49-F238E27FC236}">
                  <a16:creationId xmlns:a16="http://schemas.microsoft.com/office/drawing/2014/main" id="{914DDC8B-6F90-A0F2-F9BD-24B9417607BB}"/>
                </a:ext>
              </a:extLst>
            </p:cNvPr>
            <p:cNvSpPr/>
            <p:nvPr/>
          </p:nvSpPr>
          <p:spPr>
            <a:xfrm>
              <a:off x="3734845" y="1671287"/>
              <a:ext cx="1681127" cy="3500828"/>
            </a:xfrm>
            <a:custGeom>
              <a:avLst/>
              <a:gdLst>
                <a:gd name="connsiteX0" fmla="*/ 0 w 1122189"/>
                <a:gd name="connsiteY0" fmla="*/ 112219 h 2442584"/>
                <a:gd name="connsiteX1" fmla="*/ 112219 w 1122189"/>
                <a:gd name="connsiteY1" fmla="*/ 0 h 2442584"/>
                <a:gd name="connsiteX2" fmla="*/ 1009970 w 1122189"/>
                <a:gd name="connsiteY2" fmla="*/ 0 h 2442584"/>
                <a:gd name="connsiteX3" fmla="*/ 1122189 w 1122189"/>
                <a:gd name="connsiteY3" fmla="*/ 112219 h 2442584"/>
                <a:gd name="connsiteX4" fmla="*/ 1122189 w 1122189"/>
                <a:gd name="connsiteY4" fmla="*/ 2330365 h 2442584"/>
                <a:gd name="connsiteX5" fmla="*/ 1009970 w 1122189"/>
                <a:gd name="connsiteY5" fmla="*/ 2442584 h 2442584"/>
                <a:gd name="connsiteX6" fmla="*/ 112219 w 1122189"/>
                <a:gd name="connsiteY6" fmla="*/ 2442584 h 2442584"/>
                <a:gd name="connsiteX7" fmla="*/ 0 w 1122189"/>
                <a:gd name="connsiteY7" fmla="*/ 2330365 h 2442584"/>
                <a:gd name="connsiteX8" fmla="*/ 0 w 1122189"/>
                <a:gd name="connsiteY8" fmla="*/ 112219 h 2442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2442584">
                  <a:moveTo>
                    <a:pt x="0" y="112219"/>
                  </a:moveTo>
                  <a:cubicBezTo>
                    <a:pt x="0" y="50242"/>
                    <a:pt x="50242" y="0"/>
                    <a:pt x="112219" y="0"/>
                  </a:cubicBezTo>
                  <a:lnTo>
                    <a:pt x="1009970" y="0"/>
                  </a:lnTo>
                  <a:cubicBezTo>
                    <a:pt x="1071947" y="0"/>
                    <a:pt x="1122189" y="50242"/>
                    <a:pt x="1122189" y="112219"/>
                  </a:cubicBezTo>
                  <a:lnTo>
                    <a:pt x="1122189" y="2330365"/>
                  </a:lnTo>
                  <a:cubicBezTo>
                    <a:pt x="1122189" y="2392342"/>
                    <a:pt x="1071947" y="2442584"/>
                    <a:pt x="1009970" y="2442584"/>
                  </a:cubicBezTo>
                  <a:lnTo>
                    <a:pt x="112219" y="2442584"/>
                  </a:lnTo>
                  <a:cubicBezTo>
                    <a:pt x="50242" y="2442584"/>
                    <a:pt x="0" y="2392342"/>
                    <a:pt x="0" y="2330365"/>
                  </a:cubicBezTo>
                  <a:lnTo>
                    <a:pt x="0" y="112219"/>
                  </a:lnTo>
                  <a:close/>
                </a:path>
              </a:pathLst>
            </a:custGeom>
            <a:solidFill>
              <a:schemeClr val="accent4">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1128" tIns="69063" rIns="81128" bIns="69063" numCol="1" spcCol="1270" anchor="ctr" anchorCtr="0">
              <a:noAutofit/>
            </a:bodyPr>
            <a:lstStyle/>
            <a:p>
              <a:pPr marL="0" lvl="0" indent="0" algn="ctr" defTabSz="844550">
                <a:lnSpc>
                  <a:spcPct val="90000"/>
                </a:lnSpc>
                <a:spcBef>
                  <a:spcPct val="0"/>
                </a:spcBef>
                <a:spcAft>
                  <a:spcPct val="35000"/>
                </a:spcAft>
                <a:buNone/>
              </a:pPr>
              <a:endParaRPr lang="en-US" sz="1900" kern="1200" dirty="0"/>
            </a:p>
            <a:p>
              <a:pPr marL="0" lvl="0" indent="0" algn="l" defTabSz="844550">
                <a:lnSpc>
                  <a:spcPct val="90000"/>
                </a:lnSpc>
                <a:spcBef>
                  <a:spcPct val="0"/>
                </a:spcBef>
                <a:spcAft>
                  <a:spcPct val="35000"/>
                </a:spcAft>
                <a:buNone/>
              </a:pPr>
              <a:r>
                <a:rPr lang="en-US" sz="1100" kern="1200" dirty="0">
                  <a:solidFill>
                    <a:schemeClr val="tx1"/>
                  </a:solidFill>
                </a:rPr>
                <a:t>SOAER Chair</a:t>
              </a:r>
            </a:p>
            <a:p>
              <a:pPr marL="0" lvl="0" indent="0" algn="l" defTabSz="844550">
                <a:lnSpc>
                  <a:spcPct val="90000"/>
                </a:lnSpc>
                <a:spcBef>
                  <a:spcPct val="0"/>
                </a:spcBef>
                <a:spcAft>
                  <a:spcPct val="35000"/>
                </a:spcAft>
                <a:buNone/>
              </a:pPr>
              <a:r>
                <a:rPr lang="en-US" sz="1100" kern="1200" dirty="0">
                  <a:solidFill>
                    <a:schemeClr val="tx1"/>
                  </a:solidFill>
                </a:rPr>
                <a:t>Secretariat support</a:t>
              </a:r>
            </a:p>
            <a:p>
              <a:pPr marL="0" lvl="0" indent="0" algn="l" defTabSz="844550">
                <a:lnSpc>
                  <a:spcPct val="90000"/>
                </a:lnSpc>
                <a:spcBef>
                  <a:spcPct val="0"/>
                </a:spcBef>
                <a:spcAft>
                  <a:spcPct val="35000"/>
                </a:spcAft>
                <a:buNone/>
              </a:pPr>
              <a:r>
                <a:rPr lang="en-US" sz="1100" dirty="0">
                  <a:solidFill>
                    <a:schemeClr val="tx1"/>
                  </a:solidFill>
                </a:rPr>
                <a:t>Climate Workshop (hybrid)</a:t>
              </a:r>
            </a:p>
            <a:p>
              <a:pPr marL="0" lvl="0" indent="0" algn="l" defTabSz="844550">
                <a:lnSpc>
                  <a:spcPct val="90000"/>
                </a:lnSpc>
                <a:spcBef>
                  <a:spcPct val="0"/>
                </a:spcBef>
                <a:spcAft>
                  <a:spcPct val="35000"/>
                </a:spcAft>
                <a:buNone/>
              </a:pPr>
              <a:r>
                <a:rPr lang="en-US" sz="1100" dirty="0">
                  <a:solidFill>
                    <a:schemeClr val="tx1"/>
                  </a:solidFill>
                </a:rPr>
                <a:t>SOAER feedback Workshop (virtual)</a:t>
              </a:r>
            </a:p>
            <a:p>
              <a:pPr marL="0" lvl="0" indent="0" algn="l" defTabSz="844550">
                <a:lnSpc>
                  <a:spcPct val="90000"/>
                </a:lnSpc>
                <a:spcBef>
                  <a:spcPct val="0"/>
                </a:spcBef>
                <a:spcAft>
                  <a:spcPct val="35000"/>
                </a:spcAft>
                <a:buNone/>
              </a:pPr>
              <a:r>
                <a:rPr lang="en-US" sz="1100" kern="1200" dirty="0">
                  <a:solidFill>
                    <a:schemeClr val="tx1"/>
                  </a:solidFill>
                </a:rPr>
                <a:t>SOAER Update SoW</a:t>
              </a:r>
            </a:p>
            <a:p>
              <a:pPr marL="0" lvl="0" indent="0" algn="l" defTabSz="844550">
                <a:lnSpc>
                  <a:spcPct val="90000"/>
                </a:lnSpc>
                <a:spcBef>
                  <a:spcPct val="0"/>
                </a:spcBef>
                <a:spcAft>
                  <a:spcPct val="35000"/>
                </a:spcAft>
                <a:buNone/>
              </a:pPr>
              <a:r>
                <a:rPr lang="en-US" sz="1100" dirty="0">
                  <a:solidFill>
                    <a:schemeClr val="tx1"/>
                  </a:solidFill>
                </a:rPr>
                <a:t>Outreach to BMCs, colleagues, indigenous governments and organizations</a:t>
              </a:r>
              <a:r>
                <a:rPr lang="en-US" sz="1100" kern="1200" dirty="0">
                  <a:solidFill>
                    <a:schemeClr val="tx1"/>
                  </a:solidFill>
                </a:rPr>
                <a:t> </a:t>
              </a:r>
            </a:p>
            <a:p>
              <a:pPr marL="0" lvl="0" indent="0" algn="l" defTabSz="844550">
                <a:lnSpc>
                  <a:spcPct val="90000"/>
                </a:lnSpc>
                <a:spcBef>
                  <a:spcPct val="0"/>
                </a:spcBef>
                <a:spcAft>
                  <a:spcPct val="35000"/>
                </a:spcAft>
                <a:buNone/>
              </a:pPr>
              <a:endParaRPr lang="en-US" sz="1100" kern="1200" dirty="0">
                <a:solidFill>
                  <a:schemeClr val="tx1"/>
                </a:solidFill>
              </a:endParaRPr>
            </a:p>
            <a:p>
              <a:pPr marL="0" lvl="0" indent="0" algn="l" defTabSz="844550">
                <a:lnSpc>
                  <a:spcPct val="90000"/>
                </a:lnSpc>
                <a:spcBef>
                  <a:spcPct val="0"/>
                </a:spcBef>
                <a:spcAft>
                  <a:spcPct val="35000"/>
                </a:spcAft>
                <a:buNone/>
              </a:pPr>
              <a:endParaRPr lang="en-US" sz="1100" kern="1200" dirty="0">
                <a:solidFill>
                  <a:schemeClr val="tx1"/>
                </a:solidFill>
              </a:endParaRPr>
            </a:p>
            <a:p>
              <a:pPr marL="0" lvl="0" indent="0" algn="ctr" defTabSz="844550">
                <a:lnSpc>
                  <a:spcPct val="90000"/>
                </a:lnSpc>
                <a:spcBef>
                  <a:spcPct val="0"/>
                </a:spcBef>
                <a:spcAft>
                  <a:spcPct val="35000"/>
                </a:spcAft>
                <a:buNone/>
              </a:pPr>
              <a:endParaRPr lang="en-US" sz="1100" kern="1200" dirty="0"/>
            </a:p>
          </p:txBody>
        </p:sp>
        <p:sp>
          <p:nvSpPr>
            <p:cNvPr id="11" name="Freeform: Shape 10">
              <a:extLst>
                <a:ext uri="{FF2B5EF4-FFF2-40B4-BE49-F238E27FC236}">
                  <a16:creationId xmlns:a16="http://schemas.microsoft.com/office/drawing/2014/main" id="{ADDDEA82-70C9-858C-16AE-2DF4B48FB994}"/>
                </a:ext>
              </a:extLst>
            </p:cNvPr>
            <p:cNvSpPr/>
            <p:nvPr/>
          </p:nvSpPr>
          <p:spPr>
            <a:xfrm>
              <a:off x="3823226" y="5335001"/>
              <a:ext cx="1681126" cy="1044744"/>
            </a:xfrm>
            <a:custGeom>
              <a:avLst/>
              <a:gdLst>
                <a:gd name="connsiteX0" fmla="*/ 0 w 1122189"/>
                <a:gd name="connsiteY0" fmla="*/ 112219 h 1539952"/>
                <a:gd name="connsiteX1" fmla="*/ 112219 w 1122189"/>
                <a:gd name="connsiteY1" fmla="*/ 0 h 1539952"/>
                <a:gd name="connsiteX2" fmla="*/ 1009970 w 1122189"/>
                <a:gd name="connsiteY2" fmla="*/ 0 h 1539952"/>
                <a:gd name="connsiteX3" fmla="*/ 1122189 w 1122189"/>
                <a:gd name="connsiteY3" fmla="*/ 112219 h 1539952"/>
                <a:gd name="connsiteX4" fmla="*/ 1122189 w 1122189"/>
                <a:gd name="connsiteY4" fmla="*/ 1427733 h 1539952"/>
                <a:gd name="connsiteX5" fmla="*/ 1009970 w 1122189"/>
                <a:gd name="connsiteY5" fmla="*/ 1539952 h 1539952"/>
                <a:gd name="connsiteX6" fmla="*/ 112219 w 1122189"/>
                <a:gd name="connsiteY6" fmla="*/ 1539952 h 1539952"/>
                <a:gd name="connsiteX7" fmla="*/ 0 w 1122189"/>
                <a:gd name="connsiteY7" fmla="*/ 1427733 h 1539952"/>
                <a:gd name="connsiteX8" fmla="*/ 0 w 1122189"/>
                <a:gd name="connsiteY8" fmla="*/ 112219 h 1539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1539952">
                  <a:moveTo>
                    <a:pt x="0" y="112219"/>
                  </a:moveTo>
                  <a:cubicBezTo>
                    <a:pt x="0" y="50242"/>
                    <a:pt x="50242" y="0"/>
                    <a:pt x="112219" y="0"/>
                  </a:cubicBezTo>
                  <a:lnTo>
                    <a:pt x="1009970" y="0"/>
                  </a:lnTo>
                  <a:cubicBezTo>
                    <a:pt x="1071947" y="0"/>
                    <a:pt x="1122189" y="50242"/>
                    <a:pt x="1122189" y="112219"/>
                  </a:cubicBezTo>
                  <a:lnTo>
                    <a:pt x="1122189" y="1427733"/>
                  </a:lnTo>
                  <a:cubicBezTo>
                    <a:pt x="1122189" y="1489710"/>
                    <a:pt x="1071947" y="1539952"/>
                    <a:pt x="1009970" y="1539952"/>
                  </a:cubicBezTo>
                  <a:lnTo>
                    <a:pt x="112219" y="1539952"/>
                  </a:lnTo>
                  <a:cubicBezTo>
                    <a:pt x="50242" y="1539952"/>
                    <a:pt x="0" y="1489710"/>
                    <a:pt x="0" y="1427733"/>
                  </a:cubicBezTo>
                  <a:lnTo>
                    <a:pt x="0" y="112219"/>
                  </a:lnTo>
                  <a:close/>
                </a:path>
              </a:pathLst>
            </a:custGeom>
            <a:solidFill>
              <a:schemeClr val="accent6">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0808" tIns="53823" rIns="60808" bIns="53823" numCol="1" spcCol="1270" anchor="ctr" anchorCtr="0">
              <a:noAutofit/>
            </a:bodyPr>
            <a:lstStyle/>
            <a:p>
              <a:pPr defTabSz="488950">
                <a:lnSpc>
                  <a:spcPct val="90000"/>
                </a:lnSpc>
                <a:spcBef>
                  <a:spcPct val="0"/>
                </a:spcBef>
                <a:spcAft>
                  <a:spcPct val="35000"/>
                </a:spcAft>
              </a:pPr>
              <a:r>
                <a:rPr lang="en-US" sz="1100" dirty="0">
                  <a:solidFill>
                    <a:schemeClr val="tx1"/>
                  </a:solidFill>
                </a:rPr>
                <a:t>Procurement process</a:t>
              </a:r>
            </a:p>
            <a:p>
              <a:pPr marL="0" lvl="0" indent="0" algn="l" defTabSz="488950">
                <a:lnSpc>
                  <a:spcPct val="90000"/>
                </a:lnSpc>
                <a:spcBef>
                  <a:spcPct val="0"/>
                </a:spcBef>
                <a:spcAft>
                  <a:spcPct val="35000"/>
                </a:spcAft>
                <a:buNone/>
              </a:pPr>
              <a:r>
                <a:rPr lang="en-US" sz="1100" kern="1200" dirty="0">
                  <a:solidFill>
                    <a:schemeClr val="tx1"/>
                  </a:solidFill>
                </a:rPr>
                <a:t>FEI G&amp;C projects</a:t>
              </a:r>
            </a:p>
            <a:p>
              <a:pPr marL="0" lvl="0" indent="0" algn="l" defTabSz="488950">
                <a:lnSpc>
                  <a:spcPct val="90000"/>
                </a:lnSpc>
                <a:spcBef>
                  <a:spcPct val="0"/>
                </a:spcBef>
                <a:spcAft>
                  <a:spcPct val="35000"/>
                </a:spcAft>
                <a:buNone/>
              </a:pPr>
              <a:r>
                <a:rPr lang="en-US" sz="1100" kern="1200" dirty="0">
                  <a:solidFill>
                    <a:schemeClr val="tx1"/>
                  </a:solidFill>
                </a:rPr>
                <a:t>Response to outreach </a:t>
              </a:r>
            </a:p>
          </p:txBody>
        </p:sp>
        <p:sp>
          <p:nvSpPr>
            <p:cNvPr id="12" name="Freeform: Shape 11">
              <a:extLst>
                <a:ext uri="{FF2B5EF4-FFF2-40B4-BE49-F238E27FC236}">
                  <a16:creationId xmlns:a16="http://schemas.microsoft.com/office/drawing/2014/main" id="{340B0494-1D5A-5E57-7971-018CF056B08D}"/>
                </a:ext>
              </a:extLst>
            </p:cNvPr>
            <p:cNvSpPr/>
            <p:nvPr/>
          </p:nvSpPr>
          <p:spPr>
            <a:xfrm>
              <a:off x="5785674" y="482092"/>
              <a:ext cx="1402737"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kern="1200" dirty="0"/>
                <a:t>TKSP</a:t>
              </a:r>
            </a:p>
          </p:txBody>
        </p:sp>
        <p:sp>
          <p:nvSpPr>
            <p:cNvPr id="13" name="Freeform: Shape 12">
              <a:extLst>
                <a:ext uri="{FF2B5EF4-FFF2-40B4-BE49-F238E27FC236}">
                  <a16:creationId xmlns:a16="http://schemas.microsoft.com/office/drawing/2014/main" id="{5E0E8263-C3C0-F9C2-7253-751608B7E33F}"/>
                </a:ext>
              </a:extLst>
            </p:cNvPr>
            <p:cNvSpPr/>
            <p:nvPr/>
          </p:nvSpPr>
          <p:spPr>
            <a:xfrm>
              <a:off x="5952654" y="1454856"/>
              <a:ext cx="1040217" cy="2344339"/>
            </a:xfrm>
            <a:custGeom>
              <a:avLst/>
              <a:gdLst>
                <a:gd name="connsiteX0" fmla="*/ 0 w 1122189"/>
                <a:gd name="connsiteY0" fmla="*/ 112219 h 1924036"/>
                <a:gd name="connsiteX1" fmla="*/ 112219 w 1122189"/>
                <a:gd name="connsiteY1" fmla="*/ 0 h 1924036"/>
                <a:gd name="connsiteX2" fmla="*/ 1009970 w 1122189"/>
                <a:gd name="connsiteY2" fmla="*/ 0 h 1924036"/>
                <a:gd name="connsiteX3" fmla="*/ 1122189 w 1122189"/>
                <a:gd name="connsiteY3" fmla="*/ 112219 h 1924036"/>
                <a:gd name="connsiteX4" fmla="*/ 1122189 w 1122189"/>
                <a:gd name="connsiteY4" fmla="*/ 1811817 h 1924036"/>
                <a:gd name="connsiteX5" fmla="*/ 1009970 w 1122189"/>
                <a:gd name="connsiteY5" fmla="*/ 1924036 h 1924036"/>
                <a:gd name="connsiteX6" fmla="*/ 112219 w 1122189"/>
                <a:gd name="connsiteY6" fmla="*/ 1924036 h 1924036"/>
                <a:gd name="connsiteX7" fmla="*/ 0 w 1122189"/>
                <a:gd name="connsiteY7" fmla="*/ 1811817 h 1924036"/>
                <a:gd name="connsiteX8" fmla="*/ 0 w 1122189"/>
                <a:gd name="connsiteY8" fmla="*/ 112219 h 1924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1924036">
                  <a:moveTo>
                    <a:pt x="0" y="112219"/>
                  </a:moveTo>
                  <a:cubicBezTo>
                    <a:pt x="0" y="50242"/>
                    <a:pt x="50242" y="0"/>
                    <a:pt x="112219" y="0"/>
                  </a:cubicBezTo>
                  <a:lnTo>
                    <a:pt x="1009970" y="0"/>
                  </a:lnTo>
                  <a:cubicBezTo>
                    <a:pt x="1071947" y="0"/>
                    <a:pt x="1122189" y="50242"/>
                    <a:pt x="1122189" y="112219"/>
                  </a:cubicBezTo>
                  <a:lnTo>
                    <a:pt x="1122189" y="1811817"/>
                  </a:lnTo>
                  <a:cubicBezTo>
                    <a:pt x="1122189" y="1873794"/>
                    <a:pt x="1071947" y="1924036"/>
                    <a:pt x="1009970" y="1924036"/>
                  </a:cubicBezTo>
                  <a:lnTo>
                    <a:pt x="112219" y="1924036"/>
                  </a:lnTo>
                  <a:cubicBezTo>
                    <a:pt x="50242" y="1924036"/>
                    <a:pt x="0" y="1873794"/>
                    <a:pt x="0" y="1811817"/>
                  </a:cubicBezTo>
                  <a:lnTo>
                    <a:pt x="0" y="112219"/>
                  </a:lnTo>
                  <a:close/>
                </a:path>
              </a:pathLst>
            </a:custGeom>
            <a:solidFill>
              <a:schemeClr val="accent4">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0808" tIns="53823" rIns="60808" bIns="53823" numCol="1" spcCol="1270" anchor="ctr" anchorCtr="0">
              <a:noAutofit/>
            </a:bodyPr>
            <a:lstStyle/>
            <a:p>
              <a:pPr marL="0" lvl="0" indent="0" algn="l" defTabSz="488950">
                <a:lnSpc>
                  <a:spcPct val="90000"/>
                </a:lnSpc>
                <a:spcBef>
                  <a:spcPct val="0"/>
                </a:spcBef>
                <a:spcAft>
                  <a:spcPct val="35000"/>
                </a:spcAft>
                <a:buNone/>
              </a:pPr>
              <a:r>
                <a:rPr lang="en-US" sz="1100" kern="1200" dirty="0">
                  <a:solidFill>
                    <a:schemeClr val="tx1"/>
                  </a:solidFill>
                </a:rPr>
                <a:t>Secretariat Support</a:t>
              </a:r>
            </a:p>
            <a:p>
              <a:pPr marL="0" lvl="0" indent="0" algn="l" defTabSz="488950">
                <a:lnSpc>
                  <a:spcPct val="90000"/>
                </a:lnSpc>
                <a:spcBef>
                  <a:spcPct val="0"/>
                </a:spcBef>
                <a:spcAft>
                  <a:spcPct val="35000"/>
                </a:spcAft>
                <a:buNone/>
              </a:pPr>
              <a:endParaRPr lang="en-US" sz="1100" kern="1200" dirty="0">
                <a:solidFill>
                  <a:schemeClr val="tx1"/>
                </a:solidFill>
              </a:endParaRPr>
            </a:p>
            <a:p>
              <a:pPr marL="0" lvl="0" indent="0" algn="l" defTabSz="488950">
                <a:lnSpc>
                  <a:spcPct val="90000"/>
                </a:lnSpc>
                <a:spcBef>
                  <a:spcPct val="0"/>
                </a:spcBef>
                <a:spcAft>
                  <a:spcPct val="35000"/>
                </a:spcAft>
                <a:buNone/>
              </a:pPr>
              <a:r>
                <a:rPr lang="en-US" sz="1100" kern="1200" dirty="0">
                  <a:solidFill>
                    <a:schemeClr val="tx1"/>
                  </a:solidFill>
                </a:rPr>
                <a:t>SOAER Committee support</a:t>
              </a:r>
            </a:p>
            <a:p>
              <a:pPr marL="0" lvl="0" indent="0" algn="l" defTabSz="488950">
                <a:lnSpc>
                  <a:spcPct val="90000"/>
                </a:lnSpc>
                <a:spcBef>
                  <a:spcPct val="0"/>
                </a:spcBef>
                <a:spcAft>
                  <a:spcPct val="35000"/>
                </a:spcAft>
                <a:buNone/>
              </a:pPr>
              <a:r>
                <a:rPr lang="en-US" sz="1100" dirty="0">
                  <a:solidFill>
                    <a:schemeClr val="tx1"/>
                  </a:solidFill>
                </a:rPr>
                <a:t>SOAER Update support</a:t>
              </a:r>
              <a:endParaRPr lang="en-US" sz="1100" kern="1200" dirty="0">
                <a:solidFill>
                  <a:schemeClr val="tx1"/>
                </a:solidFill>
              </a:endParaRPr>
            </a:p>
            <a:p>
              <a:pPr marL="0" lvl="0" indent="0" algn="l" defTabSz="488950">
                <a:lnSpc>
                  <a:spcPct val="90000"/>
                </a:lnSpc>
                <a:spcBef>
                  <a:spcPct val="0"/>
                </a:spcBef>
                <a:spcAft>
                  <a:spcPct val="35000"/>
                </a:spcAft>
                <a:buNone/>
              </a:pPr>
              <a:endParaRPr lang="en-US" sz="1100" kern="1200" dirty="0">
                <a:solidFill>
                  <a:schemeClr val="tx1"/>
                </a:solidFill>
              </a:endParaRPr>
            </a:p>
            <a:p>
              <a:pPr marL="0" lvl="0" indent="0" algn="l" defTabSz="488950">
                <a:lnSpc>
                  <a:spcPct val="90000"/>
                </a:lnSpc>
                <a:spcBef>
                  <a:spcPct val="0"/>
                </a:spcBef>
                <a:spcAft>
                  <a:spcPct val="35000"/>
                </a:spcAft>
                <a:buNone/>
              </a:pPr>
              <a:r>
                <a:rPr lang="en-US" sz="1100" kern="1200" dirty="0">
                  <a:solidFill>
                    <a:schemeClr val="tx1"/>
                  </a:solidFill>
                </a:rPr>
                <a:t>SOAER outreach</a:t>
              </a:r>
            </a:p>
          </p:txBody>
        </p:sp>
        <p:sp>
          <p:nvSpPr>
            <p:cNvPr id="14" name="Freeform: Shape 13">
              <a:extLst>
                <a:ext uri="{FF2B5EF4-FFF2-40B4-BE49-F238E27FC236}">
                  <a16:creationId xmlns:a16="http://schemas.microsoft.com/office/drawing/2014/main" id="{D4FEADD8-400C-955F-D00F-2C40245A93A9}"/>
                </a:ext>
              </a:extLst>
            </p:cNvPr>
            <p:cNvSpPr/>
            <p:nvPr/>
          </p:nvSpPr>
          <p:spPr>
            <a:xfrm>
              <a:off x="5941616" y="4098908"/>
              <a:ext cx="1122189" cy="2101407"/>
            </a:xfrm>
            <a:custGeom>
              <a:avLst/>
              <a:gdLst>
                <a:gd name="connsiteX0" fmla="*/ 0 w 1122189"/>
                <a:gd name="connsiteY0" fmla="*/ 112219 h 1959784"/>
                <a:gd name="connsiteX1" fmla="*/ 112219 w 1122189"/>
                <a:gd name="connsiteY1" fmla="*/ 0 h 1959784"/>
                <a:gd name="connsiteX2" fmla="*/ 1009970 w 1122189"/>
                <a:gd name="connsiteY2" fmla="*/ 0 h 1959784"/>
                <a:gd name="connsiteX3" fmla="*/ 1122189 w 1122189"/>
                <a:gd name="connsiteY3" fmla="*/ 112219 h 1959784"/>
                <a:gd name="connsiteX4" fmla="*/ 1122189 w 1122189"/>
                <a:gd name="connsiteY4" fmla="*/ 1847565 h 1959784"/>
                <a:gd name="connsiteX5" fmla="*/ 1009970 w 1122189"/>
                <a:gd name="connsiteY5" fmla="*/ 1959784 h 1959784"/>
                <a:gd name="connsiteX6" fmla="*/ 112219 w 1122189"/>
                <a:gd name="connsiteY6" fmla="*/ 1959784 h 1959784"/>
                <a:gd name="connsiteX7" fmla="*/ 0 w 1122189"/>
                <a:gd name="connsiteY7" fmla="*/ 1847565 h 1959784"/>
                <a:gd name="connsiteX8" fmla="*/ 0 w 1122189"/>
                <a:gd name="connsiteY8" fmla="*/ 112219 h 1959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2189" h="1959784">
                  <a:moveTo>
                    <a:pt x="0" y="112219"/>
                  </a:moveTo>
                  <a:cubicBezTo>
                    <a:pt x="0" y="50242"/>
                    <a:pt x="50242" y="0"/>
                    <a:pt x="112219" y="0"/>
                  </a:cubicBezTo>
                  <a:lnTo>
                    <a:pt x="1009970" y="0"/>
                  </a:lnTo>
                  <a:cubicBezTo>
                    <a:pt x="1071947" y="0"/>
                    <a:pt x="1122189" y="50242"/>
                    <a:pt x="1122189" y="112219"/>
                  </a:cubicBezTo>
                  <a:lnTo>
                    <a:pt x="1122189" y="1847565"/>
                  </a:lnTo>
                  <a:cubicBezTo>
                    <a:pt x="1122189" y="1909542"/>
                    <a:pt x="1071947" y="1959784"/>
                    <a:pt x="1009970" y="1959784"/>
                  </a:cubicBezTo>
                  <a:lnTo>
                    <a:pt x="112219" y="1959784"/>
                  </a:lnTo>
                  <a:cubicBezTo>
                    <a:pt x="50242" y="1959784"/>
                    <a:pt x="0" y="1909542"/>
                    <a:pt x="0" y="1847565"/>
                  </a:cubicBezTo>
                  <a:lnTo>
                    <a:pt x="0" y="112219"/>
                  </a:lnTo>
                  <a:close/>
                </a:path>
              </a:pathLst>
            </a:custGeom>
            <a:solidFill>
              <a:schemeClr val="accent6">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8428" tIns="59538" rIns="68428" bIns="59538" numCol="1" spcCol="1270" anchor="ctr" anchorCtr="0">
              <a:noAutofit/>
            </a:bodyPr>
            <a:lstStyle/>
            <a:p>
              <a:pPr marL="0" lvl="0" indent="0" algn="l" defTabSz="622300">
                <a:lnSpc>
                  <a:spcPct val="90000"/>
                </a:lnSpc>
                <a:spcBef>
                  <a:spcPct val="0"/>
                </a:spcBef>
                <a:spcAft>
                  <a:spcPct val="35000"/>
                </a:spcAft>
                <a:buNone/>
              </a:pPr>
              <a:endParaRPr lang="en-US" sz="1400" kern="1200" dirty="0"/>
            </a:p>
            <a:p>
              <a:pPr marL="0" lvl="0" indent="0" algn="l" defTabSz="622300">
                <a:lnSpc>
                  <a:spcPct val="90000"/>
                </a:lnSpc>
                <a:spcBef>
                  <a:spcPct val="0"/>
                </a:spcBef>
                <a:spcAft>
                  <a:spcPct val="35000"/>
                </a:spcAft>
                <a:buNone/>
              </a:pPr>
              <a:r>
                <a:rPr lang="en-US" sz="1100" kern="1200" dirty="0">
                  <a:solidFill>
                    <a:schemeClr val="tx1"/>
                  </a:solidFill>
                </a:rPr>
                <a:t>New Partnerships- Arramat</a:t>
              </a:r>
            </a:p>
            <a:p>
              <a:pPr marL="0" lvl="0" indent="0" algn="l" defTabSz="622300">
                <a:lnSpc>
                  <a:spcPct val="90000"/>
                </a:lnSpc>
                <a:spcBef>
                  <a:spcPct val="0"/>
                </a:spcBef>
                <a:spcAft>
                  <a:spcPct val="35000"/>
                </a:spcAft>
                <a:buNone/>
              </a:pPr>
              <a:r>
                <a:rPr lang="en-US" sz="1100" dirty="0">
                  <a:solidFill>
                    <a:schemeClr val="tx1"/>
                  </a:solidFill>
                </a:rPr>
                <a:t>Response to Outreach</a:t>
              </a:r>
              <a:endParaRPr lang="en-US" sz="1100" kern="1200" dirty="0">
                <a:solidFill>
                  <a:schemeClr val="tx1"/>
                </a:solidFill>
              </a:endParaRPr>
            </a:p>
            <a:p>
              <a:pPr marL="0" lvl="0" indent="0" algn="l" defTabSz="622300">
                <a:lnSpc>
                  <a:spcPct val="90000"/>
                </a:lnSpc>
                <a:spcBef>
                  <a:spcPct val="0"/>
                </a:spcBef>
                <a:spcAft>
                  <a:spcPct val="35000"/>
                </a:spcAft>
                <a:buNone/>
              </a:pPr>
              <a:endParaRPr lang="en-US" sz="1100" kern="1200" dirty="0">
                <a:solidFill>
                  <a:schemeClr val="tx1"/>
                </a:solidFill>
              </a:endParaRPr>
            </a:p>
            <a:p>
              <a:pPr marL="0" lvl="0" indent="0" algn="l" defTabSz="622300">
                <a:lnSpc>
                  <a:spcPct val="90000"/>
                </a:lnSpc>
                <a:spcBef>
                  <a:spcPct val="0"/>
                </a:spcBef>
                <a:spcAft>
                  <a:spcPct val="35000"/>
                </a:spcAft>
                <a:buNone/>
              </a:pPr>
              <a:endParaRPr lang="en-US" sz="1100" kern="1200" dirty="0"/>
            </a:p>
          </p:txBody>
        </p:sp>
        <p:sp>
          <p:nvSpPr>
            <p:cNvPr id="15" name="Freeform: Shape 14">
              <a:extLst>
                <a:ext uri="{FF2B5EF4-FFF2-40B4-BE49-F238E27FC236}">
                  <a16:creationId xmlns:a16="http://schemas.microsoft.com/office/drawing/2014/main" id="{F0CE33F4-4595-F21A-F134-D41233D36CBD}"/>
                </a:ext>
              </a:extLst>
            </p:cNvPr>
            <p:cNvSpPr/>
            <p:nvPr/>
          </p:nvSpPr>
          <p:spPr>
            <a:xfrm>
              <a:off x="7386750" y="482092"/>
              <a:ext cx="1468085"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dirty="0"/>
                <a:t>Websites</a:t>
              </a:r>
              <a:endParaRPr lang="en-US" sz="2300" kern="1200" dirty="0"/>
            </a:p>
          </p:txBody>
        </p:sp>
        <p:sp>
          <p:nvSpPr>
            <p:cNvPr id="16" name="Freeform: Shape 15">
              <a:extLst>
                <a:ext uri="{FF2B5EF4-FFF2-40B4-BE49-F238E27FC236}">
                  <a16:creationId xmlns:a16="http://schemas.microsoft.com/office/drawing/2014/main" id="{E5184BEA-BEAA-D9A0-F88B-FF2161B57B0C}"/>
                </a:ext>
              </a:extLst>
            </p:cNvPr>
            <p:cNvSpPr/>
            <p:nvPr/>
          </p:nvSpPr>
          <p:spPr>
            <a:xfrm>
              <a:off x="9143117" y="496490"/>
              <a:ext cx="890616"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kern="1200"/>
                <a:t>WQTT</a:t>
              </a:r>
            </a:p>
          </p:txBody>
        </p:sp>
        <p:sp>
          <p:nvSpPr>
            <p:cNvPr id="17" name="Freeform: Shape 16">
              <a:extLst>
                <a:ext uri="{FF2B5EF4-FFF2-40B4-BE49-F238E27FC236}">
                  <a16:creationId xmlns:a16="http://schemas.microsoft.com/office/drawing/2014/main" id="{62BAAD9C-FB1C-F5E8-5B87-9D995FE49E45}"/>
                </a:ext>
              </a:extLst>
            </p:cNvPr>
            <p:cNvSpPr/>
            <p:nvPr/>
          </p:nvSpPr>
          <p:spPr>
            <a:xfrm>
              <a:off x="10191116" y="496492"/>
              <a:ext cx="1708367" cy="6200775"/>
            </a:xfrm>
            <a:custGeom>
              <a:avLst/>
              <a:gdLst>
                <a:gd name="connsiteX0" fmla="*/ 0 w 1402737"/>
                <a:gd name="connsiteY0" fmla="*/ 140274 h 6200775"/>
                <a:gd name="connsiteX1" fmla="*/ 140274 w 1402737"/>
                <a:gd name="connsiteY1" fmla="*/ 0 h 6200775"/>
                <a:gd name="connsiteX2" fmla="*/ 1262463 w 1402737"/>
                <a:gd name="connsiteY2" fmla="*/ 0 h 6200775"/>
                <a:gd name="connsiteX3" fmla="*/ 1402737 w 1402737"/>
                <a:gd name="connsiteY3" fmla="*/ 140274 h 6200775"/>
                <a:gd name="connsiteX4" fmla="*/ 1402737 w 1402737"/>
                <a:gd name="connsiteY4" fmla="*/ 6060501 h 6200775"/>
                <a:gd name="connsiteX5" fmla="*/ 1262463 w 1402737"/>
                <a:gd name="connsiteY5" fmla="*/ 6200775 h 6200775"/>
                <a:gd name="connsiteX6" fmla="*/ 140274 w 1402737"/>
                <a:gd name="connsiteY6" fmla="*/ 6200775 h 6200775"/>
                <a:gd name="connsiteX7" fmla="*/ 0 w 1402737"/>
                <a:gd name="connsiteY7" fmla="*/ 6060501 h 6200775"/>
                <a:gd name="connsiteX8" fmla="*/ 0 w 1402737"/>
                <a:gd name="connsiteY8" fmla="*/ 140274 h 620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2737" h="6200775">
                  <a:moveTo>
                    <a:pt x="0" y="140274"/>
                  </a:moveTo>
                  <a:cubicBezTo>
                    <a:pt x="0" y="62803"/>
                    <a:pt x="62803" y="0"/>
                    <a:pt x="140274" y="0"/>
                  </a:cubicBezTo>
                  <a:lnTo>
                    <a:pt x="1262463" y="0"/>
                  </a:lnTo>
                  <a:cubicBezTo>
                    <a:pt x="1339934" y="0"/>
                    <a:pt x="1402737" y="62803"/>
                    <a:pt x="1402737" y="140274"/>
                  </a:cubicBezTo>
                  <a:lnTo>
                    <a:pt x="1402737" y="6060501"/>
                  </a:lnTo>
                  <a:cubicBezTo>
                    <a:pt x="1402737" y="6137972"/>
                    <a:pt x="1339934" y="6200775"/>
                    <a:pt x="1262463" y="6200775"/>
                  </a:cubicBezTo>
                  <a:lnTo>
                    <a:pt x="140274" y="6200775"/>
                  </a:lnTo>
                  <a:cubicBezTo>
                    <a:pt x="62803" y="6200775"/>
                    <a:pt x="0" y="6137972"/>
                    <a:pt x="0" y="6060501"/>
                  </a:cubicBezTo>
                  <a:lnTo>
                    <a:pt x="0" y="140274"/>
                  </a:lnTo>
                  <a:close/>
                </a:path>
              </a:pathLst>
            </a:custGeom>
            <a:solidFill>
              <a:schemeClr val="accent5">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87630" tIns="87630" rIns="87630" bIns="4428173" numCol="1" spcCol="1270" anchor="ctr" anchorCtr="0">
              <a:noAutofit/>
            </a:bodyPr>
            <a:lstStyle/>
            <a:p>
              <a:pPr marL="0" lvl="0" indent="0" algn="ctr" defTabSz="1022350">
                <a:lnSpc>
                  <a:spcPct val="90000"/>
                </a:lnSpc>
                <a:spcBef>
                  <a:spcPct val="0"/>
                </a:spcBef>
                <a:spcAft>
                  <a:spcPct val="35000"/>
                </a:spcAft>
                <a:buNone/>
              </a:pPr>
              <a:r>
                <a:rPr lang="en-US" sz="2300" dirty="0"/>
                <a:t>CWA</a:t>
              </a:r>
              <a:endParaRPr lang="en-US" sz="2300" kern="1200" dirty="0"/>
            </a:p>
          </p:txBody>
        </p:sp>
      </p:grpSp>
      <p:sp>
        <p:nvSpPr>
          <p:cNvPr id="21" name="TextBox 20">
            <a:extLst>
              <a:ext uri="{FF2B5EF4-FFF2-40B4-BE49-F238E27FC236}">
                <a16:creationId xmlns:a16="http://schemas.microsoft.com/office/drawing/2014/main" id="{ECFD7144-1E62-D3F3-C0E4-7F033F793184}"/>
              </a:ext>
            </a:extLst>
          </p:cNvPr>
          <p:cNvSpPr txBox="1"/>
          <p:nvPr/>
        </p:nvSpPr>
        <p:spPr>
          <a:xfrm>
            <a:off x="3043084" y="3300653"/>
            <a:ext cx="6125496" cy="2616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23" name="TextBox 22">
            <a:extLst>
              <a:ext uri="{FF2B5EF4-FFF2-40B4-BE49-F238E27FC236}">
                <a16:creationId xmlns:a16="http://schemas.microsoft.com/office/drawing/2014/main" id="{0E8992C6-C2AC-43C9-238A-3076D0BD2AA4}"/>
              </a:ext>
            </a:extLst>
          </p:cNvPr>
          <p:cNvSpPr txBox="1"/>
          <p:nvPr/>
        </p:nvSpPr>
        <p:spPr>
          <a:xfrm>
            <a:off x="3043084" y="3246792"/>
            <a:ext cx="6125496" cy="369332"/>
          </a:xfrm>
          <a:prstGeom prst="rect">
            <a:avLst/>
          </a:prstGeom>
          <a:noFill/>
        </p:spPr>
        <p:txBody>
          <a:bodyPr wrap="square">
            <a:spAutoFit/>
          </a:bodyPr>
          <a:lstStyle/>
          <a:p>
            <a:endParaRPr lang="en-US" sz="1800" dirty="0">
              <a:solidFill>
                <a:schemeClr val="tx1"/>
              </a:solidFill>
            </a:endParaRPr>
          </a:p>
        </p:txBody>
      </p:sp>
      <p:sp>
        <p:nvSpPr>
          <p:cNvPr id="24" name="Rectangle: Rounded Corners 23">
            <a:extLst>
              <a:ext uri="{FF2B5EF4-FFF2-40B4-BE49-F238E27FC236}">
                <a16:creationId xmlns:a16="http://schemas.microsoft.com/office/drawing/2014/main" id="{AE3162DD-2603-F949-78A2-0D1108634283}"/>
              </a:ext>
            </a:extLst>
          </p:cNvPr>
          <p:cNvSpPr/>
          <p:nvPr/>
        </p:nvSpPr>
        <p:spPr>
          <a:xfrm>
            <a:off x="7500862" y="1390211"/>
            <a:ext cx="1158854" cy="2299439"/>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rPr>
              <a:t>Website Maintenance</a:t>
            </a:r>
          </a:p>
          <a:p>
            <a:endParaRPr lang="en-US" sz="1100" dirty="0">
              <a:solidFill>
                <a:schemeClr val="tx1"/>
              </a:solidFill>
            </a:endParaRPr>
          </a:p>
          <a:p>
            <a:r>
              <a:rPr lang="en-US" sz="1100" dirty="0">
                <a:solidFill>
                  <a:schemeClr val="tx1"/>
                </a:solidFill>
              </a:rPr>
              <a:t>Google metrics</a:t>
            </a:r>
          </a:p>
          <a:p>
            <a:endParaRPr lang="en-US" sz="1100" dirty="0">
              <a:solidFill>
                <a:schemeClr val="tx1"/>
              </a:solidFill>
            </a:endParaRPr>
          </a:p>
          <a:p>
            <a:r>
              <a:rPr lang="en-US" sz="1100" dirty="0">
                <a:solidFill>
                  <a:schemeClr val="tx1"/>
                </a:solidFill>
              </a:rPr>
              <a:t>Website Updates – BWMA section </a:t>
            </a:r>
          </a:p>
          <a:p>
            <a:endParaRPr lang="en-US" sz="1100" dirty="0">
              <a:solidFill>
                <a:schemeClr val="tx1"/>
              </a:solidFill>
            </a:endParaRPr>
          </a:p>
        </p:txBody>
      </p:sp>
      <p:sp>
        <p:nvSpPr>
          <p:cNvPr id="25" name="Rectangle: Rounded Corners 24">
            <a:extLst>
              <a:ext uri="{FF2B5EF4-FFF2-40B4-BE49-F238E27FC236}">
                <a16:creationId xmlns:a16="http://schemas.microsoft.com/office/drawing/2014/main" id="{875FB4A6-259C-DB7A-52A6-818F0BBBDDB3}"/>
              </a:ext>
            </a:extLst>
          </p:cNvPr>
          <p:cNvSpPr/>
          <p:nvPr/>
        </p:nvSpPr>
        <p:spPr>
          <a:xfrm>
            <a:off x="7570839" y="3896489"/>
            <a:ext cx="1088877" cy="1759974"/>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rPr>
              <a:t>Cookie Management </a:t>
            </a:r>
          </a:p>
          <a:p>
            <a:endParaRPr lang="en-US" sz="1100" dirty="0">
              <a:solidFill>
                <a:schemeClr val="tx1"/>
              </a:solidFill>
            </a:endParaRPr>
          </a:p>
          <a:p>
            <a:r>
              <a:rPr lang="en-US" sz="1100" dirty="0">
                <a:solidFill>
                  <a:schemeClr val="tx1"/>
                </a:solidFill>
              </a:rPr>
              <a:t>Traffic on generic inbox</a:t>
            </a:r>
          </a:p>
          <a:p>
            <a:endParaRPr lang="en-US" sz="1100" dirty="0">
              <a:solidFill>
                <a:schemeClr val="tx1"/>
              </a:solidFill>
            </a:endParaRPr>
          </a:p>
          <a:p>
            <a:r>
              <a:rPr lang="en-US" sz="1100" dirty="0">
                <a:solidFill>
                  <a:schemeClr val="tx1"/>
                </a:solidFill>
              </a:rPr>
              <a:t>Response to the SOAER</a:t>
            </a:r>
          </a:p>
        </p:txBody>
      </p:sp>
      <p:sp>
        <p:nvSpPr>
          <p:cNvPr id="26" name="Rectangle: Rounded Corners 25">
            <a:extLst>
              <a:ext uri="{FF2B5EF4-FFF2-40B4-BE49-F238E27FC236}">
                <a16:creationId xmlns:a16="http://schemas.microsoft.com/office/drawing/2014/main" id="{BEA02679-96CC-1337-87B0-2BA509E7CFB7}"/>
              </a:ext>
            </a:extLst>
          </p:cNvPr>
          <p:cNvSpPr/>
          <p:nvPr/>
        </p:nvSpPr>
        <p:spPr>
          <a:xfrm>
            <a:off x="9272271" y="1639002"/>
            <a:ext cx="633437" cy="1979269"/>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900" dirty="0">
                <a:solidFill>
                  <a:schemeClr val="tx1"/>
                </a:solidFill>
              </a:rPr>
              <a:t>Secretariat support</a:t>
            </a:r>
          </a:p>
        </p:txBody>
      </p:sp>
      <p:sp>
        <p:nvSpPr>
          <p:cNvPr id="27" name="Rectangle: Rounded Corners 26">
            <a:extLst>
              <a:ext uri="{FF2B5EF4-FFF2-40B4-BE49-F238E27FC236}">
                <a16:creationId xmlns:a16="http://schemas.microsoft.com/office/drawing/2014/main" id="{EDAF3BBF-73BF-D423-E1E8-6224B32A092E}"/>
              </a:ext>
            </a:extLst>
          </p:cNvPr>
          <p:cNvSpPr/>
          <p:nvPr/>
        </p:nvSpPr>
        <p:spPr>
          <a:xfrm>
            <a:off x="9265830" y="3768459"/>
            <a:ext cx="646318" cy="1709041"/>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ectangle: Rounded Corners 27">
            <a:extLst>
              <a:ext uri="{FF2B5EF4-FFF2-40B4-BE49-F238E27FC236}">
                <a16:creationId xmlns:a16="http://schemas.microsoft.com/office/drawing/2014/main" id="{3F39BEF9-F7CC-8FB9-95FA-63F1BE83F8AB}"/>
              </a:ext>
            </a:extLst>
          </p:cNvPr>
          <p:cNvSpPr/>
          <p:nvPr/>
        </p:nvSpPr>
        <p:spPr>
          <a:xfrm>
            <a:off x="10515331" y="1348672"/>
            <a:ext cx="1307691" cy="2080328"/>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rPr>
              <a:t>Student/ Staff hiring and supervision (HR)</a:t>
            </a:r>
          </a:p>
          <a:p>
            <a:endParaRPr lang="en-US" sz="1100" dirty="0">
              <a:solidFill>
                <a:schemeClr val="tx1"/>
              </a:solidFill>
            </a:endParaRPr>
          </a:p>
          <a:p>
            <a:r>
              <a:rPr lang="en-US" sz="1100" dirty="0">
                <a:solidFill>
                  <a:schemeClr val="tx1"/>
                </a:solidFill>
              </a:rPr>
              <a:t>Info Management </a:t>
            </a:r>
          </a:p>
          <a:p>
            <a:endParaRPr lang="en-US" sz="1100" dirty="0">
              <a:solidFill>
                <a:schemeClr val="tx1"/>
              </a:solidFill>
            </a:endParaRPr>
          </a:p>
          <a:p>
            <a:r>
              <a:rPr lang="en-US" sz="1100" dirty="0">
                <a:solidFill>
                  <a:schemeClr val="tx1"/>
                </a:solidFill>
              </a:rPr>
              <a:t>Corporate Reporting</a:t>
            </a:r>
          </a:p>
          <a:p>
            <a:endParaRPr lang="en-US" sz="1100" dirty="0">
              <a:solidFill>
                <a:schemeClr val="tx1"/>
              </a:solidFill>
            </a:endParaRPr>
          </a:p>
          <a:p>
            <a:r>
              <a:rPr lang="en-US" sz="1100" dirty="0">
                <a:solidFill>
                  <a:schemeClr val="tx1"/>
                </a:solidFill>
              </a:rPr>
              <a:t>FEI Partnership</a:t>
            </a:r>
          </a:p>
        </p:txBody>
      </p:sp>
      <p:sp>
        <p:nvSpPr>
          <p:cNvPr id="29" name="Rectangle: Rounded Corners 28">
            <a:extLst>
              <a:ext uri="{FF2B5EF4-FFF2-40B4-BE49-F238E27FC236}">
                <a16:creationId xmlns:a16="http://schemas.microsoft.com/office/drawing/2014/main" id="{58132F6C-4461-29D8-B202-C7E72264CE00}"/>
              </a:ext>
            </a:extLst>
          </p:cNvPr>
          <p:cNvSpPr/>
          <p:nvPr/>
        </p:nvSpPr>
        <p:spPr>
          <a:xfrm>
            <a:off x="10515330" y="3562262"/>
            <a:ext cx="1307691" cy="2110951"/>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rPr>
              <a:t>Staff Offboarding </a:t>
            </a:r>
          </a:p>
          <a:p>
            <a:endParaRPr lang="en-US" sz="1100" dirty="0">
              <a:solidFill>
                <a:schemeClr val="tx1"/>
              </a:solidFill>
            </a:endParaRPr>
          </a:p>
          <a:p>
            <a:r>
              <a:rPr lang="en-US" sz="1100" dirty="0">
                <a:solidFill>
                  <a:schemeClr val="tx1"/>
                </a:solidFill>
              </a:rPr>
              <a:t>Financial processes</a:t>
            </a:r>
          </a:p>
          <a:p>
            <a:endParaRPr lang="en-US" sz="1100" dirty="0">
              <a:solidFill>
                <a:schemeClr val="tx1"/>
              </a:solidFill>
            </a:endParaRPr>
          </a:p>
          <a:p>
            <a:r>
              <a:rPr lang="en-US" sz="1100" dirty="0">
                <a:solidFill>
                  <a:schemeClr val="tx1"/>
                </a:solidFill>
              </a:rPr>
              <a:t>Mandatory </a:t>
            </a:r>
          </a:p>
          <a:p>
            <a:r>
              <a:rPr lang="en-US" sz="1100" dirty="0">
                <a:solidFill>
                  <a:schemeClr val="tx1"/>
                </a:solidFill>
              </a:rPr>
              <a:t>Training</a:t>
            </a:r>
          </a:p>
          <a:p>
            <a:endParaRPr lang="en-US" sz="1100" dirty="0">
              <a:solidFill>
                <a:schemeClr val="tx1"/>
              </a:solidFill>
            </a:endParaRPr>
          </a:p>
          <a:p>
            <a:r>
              <a:rPr lang="en-US" sz="1100" dirty="0">
                <a:solidFill>
                  <a:schemeClr val="tx1"/>
                </a:solidFill>
              </a:rPr>
              <a:t>Basin wide Issues</a:t>
            </a:r>
          </a:p>
        </p:txBody>
      </p:sp>
      <p:sp>
        <p:nvSpPr>
          <p:cNvPr id="2" name="TextBox 1">
            <a:extLst>
              <a:ext uri="{FF2B5EF4-FFF2-40B4-BE49-F238E27FC236}">
                <a16:creationId xmlns:a16="http://schemas.microsoft.com/office/drawing/2014/main" id="{7E6BF3E7-EC87-3B2F-F706-E0B43B019EA9}"/>
              </a:ext>
            </a:extLst>
          </p:cNvPr>
          <p:cNvSpPr txBox="1"/>
          <p:nvPr/>
        </p:nvSpPr>
        <p:spPr>
          <a:xfrm>
            <a:off x="196645" y="1750142"/>
            <a:ext cx="1316150" cy="646331"/>
          </a:xfrm>
          <a:prstGeom prst="rect">
            <a:avLst/>
          </a:prstGeom>
          <a:noFill/>
        </p:spPr>
        <p:txBody>
          <a:bodyPr wrap="square" rtlCol="0">
            <a:spAutoFit/>
          </a:bodyPr>
          <a:lstStyle/>
          <a:p>
            <a:r>
              <a:rPr lang="en-US" dirty="0"/>
              <a:t>Predict-able Work</a:t>
            </a:r>
            <a:endParaRPr lang="en-CA" dirty="0"/>
          </a:p>
        </p:txBody>
      </p:sp>
      <p:sp>
        <p:nvSpPr>
          <p:cNvPr id="18" name="TextBox 17">
            <a:extLst>
              <a:ext uri="{FF2B5EF4-FFF2-40B4-BE49-F238E27FC236}">
                <a16:creationId xmlns:a16="http://schemas.microsoft.com/office/drawing/2014/main" id="{21DDDBA0-19B6-A956-B0DA-1259D03F6691}"/>
              </a:ext>
            </a:extLst>
          </p:cNvPr>
          <p:cNvSpPr txBox="1"/>
          <p:nvPr/>
        </p:nvSpPr>
        <p:spPr>
          <a:xfrm>
            <a:off x="123407" y="4249965"/>
            <a:ext cx="1301210" cy="646331"/>
          </a:xfrm>
          <a:prstGeom prst="rect">
            <a:avLst/>
          </a:prstGeom>
          <a:noFill/>
        </p:spPr>
        <p:txBody>
          <a:bodyPr wrap="square" rtlCol="0">
            <a:spAutoFit/>
          </a:bodyPr>
          <a:lstStyle/>
          <a:p>
            <a:r>
              <a:rPr lang="en-US" dirty="0"/>
              <a:t>Unpredict-able Work</a:t>
            </a:r>
            <a:endParaRPr lang="en-CA" dirty="0"/>
          </a:p>
        </p:txBody>
      </p:sp>
    </p:spTree>
    <p:extLst>
      <p:ext uri="{BB962C8B-B14F-4D97-AF65-F5344CB8AC3E}">
        <p14:creationId xmlns:p14="http://schemas.microsoft.com/office/powerpoint/2010/main" val="374690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E96FB-C003-4519-9CBB-2FAEC9F40EA5}"/>
              </a:ext>
            </a:extLst>
          </p:cNvPr>
          <p:cNvSpPr>
            <a:spLocks noGrp="1"/>
          </p:cNvSpPr>
          <p:nvPr>
            <p:ph type="title"/>
          </p:nvPr>
        </p:nvSpPr>
        <p:spPr/>
        <p:txBody>
          <a:bodyPr/>
          <a:lstStyle/>
          <a:p>
            <a:r>
              <a:rPr lang="en-US" dirty="0"/>
              <a:t>SOAER 2021- Paper and Presentation</a:t>
            </a:r>
            <a:endParaRPr lang="en-CA" dirty="0"/>
          </a:p>
        </p:txBody>
      </p:sp>
      <p:sp>
        <p:nvSpPr>
          <p:cNvPr id="5" name="Text Placeholder 4">
            <a:extLst>
              <a:ext uri="{FF2B5EF4-FFF2-40B4-BE49-F238E27FC236}">
                <a16:creationId xmlns:a16="http://schemas.microsoft.com/office/drawing/2014/main" id="{324E6EAB-C36C-D591-03D7-400FC4554E36}"/>
              </a:ext>
            </a:extLst>
          </p:cNvPr>
          <p:cNvSpPr>
            <a:spLocks noGrp="1"/>
          </p:cNvSpPr>
          <p:nvPr>
            <p:ph type="body" idx="1"/>
          </p:nvPr>
        </p:nvSpPr>
        <p:spPr/>
        <p:txBody>
          <a:bodyPr/>
          <a:lstStyle/>
          <a:p>
            <a:r>
              <a:rPr lang="en-US" dirty="0"/>
              <a:t>Proposed Paper</a:t>
            </a:r>
            <a:endParaRPr lang="en-CA" dirty="0"/>
          </a:p>
        </p:txBody>
      </p:sp>
      <p:sp>
        <p:nvSpPr>
          <p:cNvPr id="3" name="Content Placeholder 2">
            <a:extLst>
              <a:ext uri="{FF2B5EF4-FFF2-40B4-BE49-F238E27FC236}">
                <a16:creationId xmlns:a16="http://schemas.microsoft.com/office/drawing/2014/main" id="{0E16B48F-72AD-E7BC-82AB-BD221EAA0E11}"/>
              </a:ext>
            </a:extLst>
          </p:cNvPr>
          <p:cNvSpPr>
            <a:spLocks noGrp="1"/>
          </p:cNvSpPr>
          <p:nvPr>
            <p:ph sz="half" idx="2"/>
          </p:nvPr>
        </p:nvSpPr>
        <p:spPr/>
        <p:txBody>
          <a:bodyPr>
            <a:normAutofit fontScale="85000" lnSpcReduction="20000"/>
          </a:bodyPr>
          <a:lstStyle/>
          <a:p>
            <a:r>
              <a:rPr lang="en-US" dirty="0"/>
              <a:t>Dorte Koste (Associated Engineering) was the lead consultant on the 2021 SOAER</a:t>
            </a:r>
          </a:p>
          <a:p>
            <a:r>
              <a:rPr lang="en-US" dirty="0"/>
              <a:t>She has proposed writing a paper on the development of the 2021 SOAER</a:t>
            </a:r>
          </a:p>
          <a:p>
            <a:r>
              <a:rPr lang="en-US" dirty="0"/>
              <a:t>MRBB Secretariat would be involved in writing some sections, coordinating feedback and discussion of committee members involved in development of the 2021 SOAER  </a:t>
            </a:r>
            <a:endParaRPr lang="en-CA" dirty="0"/>
          </a:p>
        </p:txBody>
      </p:sp>
      <p:sp>
        <p:nvSpPr>
          <p:cNvPr id="6" name="Text Placeholder 5">
            <a:extLst>
              <a:ext uri="{FF2B5EF4-FFF2-40B4-BE49-F238E27FC236}">
                <a16:creationId xmlns:a16="http://schemas.microsoft.com/office/drawing/2014/main" id="{4A205F33-FC49-6610-6D43-4B4944D02C45}"/>
              </a:ext>
            </a:extLst>
          </p:cNvPr>
          <p:cNvSpPr>
            <a:spLocks noGrp="1"/>
          </p:cNvSpPr>
          <p:nvPr>
            <p:ph type="body" sz="quarter" idx="3"/>
          </p:nvPr>
        </p:nvSpPr>
        <p:spPr/>
        <p:txBody>
          <a:bodyPr/>
          <a:lstStyle/>
          <a:p>
            <a:r>
              <a:rPr lang="en-US" dirty="0"/>
              <a:t>Canadian Ecotoxicity Workshop</a:t>
            </a:r>
            <a:endParaRPr lang="en-CA" dirty="0"/>
          </a:p>
        </p:txBody>
      </p:sp>
      <p:sp>
        <p:nvSpPr>
          <p:cNvPr id="7" name="Content Placeholder 6">
            <a:extLst>
              <a:ext uri="{FF2B5EF4-FFF2-40B4-BE49-F238E27FC236}">
                <a16:creationId xmlns:a16="http://schemas.microsoft.com/office/drawing/2014/main" id="{0B99C50E-2CE2-BC0D-88EB-13092A3FD15D}"/>
              </a:ext>
            </a:extLst>
          </p:cNvPr>
          <p:cNvSpPr>
            <a:spLocks noGrp="1"/>
          </p:cNvSpPr>
          <p:nvPr>
            <p:ph sz="quarter" idx="4"/>
          </p:nvPr>
        </p:nvSpPr>
        <p:spPr/>
        <p:txBody>
          <a:bodyPr>
            <a:normAutofit fontScale="85000" lnSpcReduction="20000"/>
          </a:bodyPr>
          <a:lstStyle/>
          <a:p>
            <a:r>
              <a:rPr lang="en-US" dirty="0"/>
              <a:t>The 2025 Canadian Ecotoxicity Workshop will host a plenary panel on different knowledge systems.</a:t>
            </a:r>
          </a:p>
          <a:p>
            <a:r>
              <a:rPr lang="en-US" dirty="0"/>
              <a:t>Organizers have invited Leon Andrew and Vice Chief Joseph Tsannie to participate.  The workshop will offer an honorarium.</a:t>
            </a:r>
          </a:p>
          <a:p>
            <a:r>
              <a:rPr lang="en-US" dirty="0"/>
              <a:t>The workshop also has a session on studies and reports that include different knowledge systems</a:t>
            </a:r>
          </a:p>
          <a:p>
            <a:r>
              <a:rPr lang="en-US" dirty="0"/>
              <a:t>Plan to submit as abstract for the session  </a:t>
            </a:r>
            <a:endParaRPr lang="en-CA" dirty="0"/>
          </a:p>
        </p:txBody>
      </p:sp>
      <p:sp>
        <p:nvSpPr>
          <p:cNvPr id="4" name="Slide Number Placeholder 3">
            <a:extLst>
              <a:ext uri="{FF2B5EF4-FFF2-40B4-BE49-F238E27FC236}">
                <a16:creationId xmlns:a16="http://schemas.microsoft.com/office/drawing/2014/main" id="{197E711B-BAFF-DE64-97C8-EBC594B0FC03}"/>
              </a:ext>
            </a:extLst>
          </p:cNvPr>
          <p:cNvSpPr>
            <a:spLocks noGrp="1"/>
          </p:cNvSpPr>
          <p:nvPr>
            <p:ph type="sldNum" sz="quarter" idx="12"/>
          </p:nvPr>
        </p:nvSpPr>
        <p:spPr/>
        <p:txBody>
          <a:bodyPr/>
          <a:lstStyle/>
          <a:p>
            <a:fld id="{960381B3-8686-42CE-AE29-5D40F96228CF}" type="slidenum">
              <a:rPr lang="en-US" smtClean="0"/>
              <a:pPr/>
              <a:t>6</a:t>
            </a:fld>
            <a:endParaRPr lang="en-US"/>
          </a:p>
        </p:txBody>
      </p:sp>
    </p:spTree>
    <p:extLst>
      <p:ext uri="{BB962C8B-B14F-4D97-AF65-F5344CB8AC3E}">
        <p14:creationId xmlns:p14="http://schemas.microsoft.com/office/powerpoint/2010/main" val="3587594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67AEE-7182-89AE-6145-7613D238351B}"/>
              </a:ext>
            </a:extLst>
          </p:cNvPr>
          <p:cNvSpPr>
            <a:spLocks noGrp="1"/>
          </p:cNvSpPr>
          <p:nvPr>
            <p:ph type="title"/>
          </p:nvPr>
        </p:nvSpPr>
        <p:spPr/>
        <p:txBody>
          <a:bodyPr/>
          <a:lstStyle/>
          <a:p>
            <a:r>
              <a:rPr lang="en-US" dirty="0"/>
              <a:t>Annual Reports</a:t>
            </a:r>
            <a:endParaRPr lang="en-CA" dirty="0"/>
          </a:p>
        </p:txBody>
      </p:sp>
      <p:sp>
        <p:nvSpPr>
          <p:cNvPr id="3" name="Content Placeholder 2">
            <a:extLst>
              <a:ext uri="{FF2B5EF4-FFF2-40B4-BE49-F238E27FC236}">
                <a16:creationId xmlns:a16="http://schemas.microsoft.com/office/drawing/2014/main" id="{56128AB6-C337-016D-963E-2EF7DAF5B00C}"/>
              </a:ext>
            </a:extLst>
          </p:cNvPr>
          <p:cNvSpPr>
            <a:spLocks noGrp="1"/>
          </p:cNvSpPr>
          <p:nvPr>
            <p:ph idx="1"/>
          </p:nvPr>
        </p:nvSpPr>
        <p:spPr/>
        <p:txBody>
          <a:bodyPr>
            <a:normAutofit/>
          </a:bodyPr>
          <a:lstStyle/>
          <a:p>
            <a:r>
              <a:rPr lang="en-US" dirty="0"/>
              <a:t>2023-24 Annual Report: Draft included in meeting package. Still time for minor text edits if required. This report includes approved budget and not financial statements. Would like approval to finalize and publish by end of June. </a:t>
            </a:r>
          </a:p>
          <a:p>
            <a:r>
              <a:rPr lang="en-US" dirty="0"/>
              <a:t>CWA process for release of financial statements for external reports yet to be confirmed.</a:t>
            </a:r>
          </a:p>
          <a:p>
            <a:r>
              <a:rPr lang="en-US" dirty="0"/>
              <a:t>2024-25 Annual Report: Plan to circulate draft text this summer.   </a:t>
            </a:r>
            <a:endParaRPr lang="en-CA" dirty="0"/>
          </a:p>
          <a:p>
            <a:endParaRPr lang="en-CA" dirty="0"/>
          </a:p>
        </p:txBody>
      </p:sp>
      <p:sp>
        <p:nvSpPr>
          <p:cNvPr id="4" name="Slide Number Placeholder 3">
            <a:extLst>
              <a:ext uri="{FF2B5EF4-FFF2-40B4-BE49-F238E27FC236}">
                <a16:creationId xmlns:a16="http://schemas.microsoft.com/office/drawing/2014/main" id="{DDA7520C-38A0-5599-3354-D5CAD5E464FB}"/>
              </a:ext>
            </a:extLst>
          </p:cNvPr>
          <p:cNvSpPr>
            <a:spLocks noGrp="1"/>
          </p:cNvSpPr>
          <p:nvPr>
            <p:ph type="sldNum" sz="quarter" idx="12"/>
          </p:nvPr>
        </p:nvSpPr>
        <p:spPr/>
        <p:txBody>
          <a:bodyPr/>
          <a:lstStyle/>
          <a:p>
            <a:fld id="{960381B3-8686-42CE-AE29-5D40F96228CF}" type="slidenum">
              <a:rPr lang="en-US" smtClean="0"/>
              <a:pPr/>
              <a:t>7</a:t>
            </a:fld>
            <a:endParaRPr lang="en-US"/>
          </a:p>
        </p:txBody>
      </p:sp>
    </p:spTree>
    <p:extLst>
      <p:ext uri="{BB962C8B-B14F-4D97-AF65-F5344CB8AC3E}">
        <p14:creationId xmlns:p14="http://schemas.microsoft.com/office/powerpoint/2010/main" val="2163892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5447-D80B-E6C2-E4D6-4509764664C8}"/>
              </a:ext>
            </a:extLst>
          </p:cNvPr>
          <p:cNvSpPr>
            <a:spLocks noGrp="1"/>
          </p:cNvSpPr>
          <p:nvPr>
            <p:ph type="title"/>
          </p:nvPr>
        </p:nvSpPr>
        <p:spPr/>
        <p:txBody>
          <a:bodyPr/>
          <a:lstStyle/>
          <a:p>
            <a:r>
              <a:rPr lang="en-US" dirty="0"/>
              <a:t>2024-25 Finances</a:t>
            </a:r>
            <a:endParaRPr lang="en-CA" dirty="0"/>
          </a:p>
        </p:txBody>
      </p:sp>
      <p:sp>
        <p:nvSpPr>
          <p:cNvPr id="9" name="Text Placeholder 8">
            <a:extLst>
              <a:ext uri="{FF2B5EF4-FFF2-40B4-BE49-F238E27FC236}">
                <a16:creationId xmlns:a16="http://schemas.microsoft.com/office/drawing/2014/main" id="{1ECBDC0D-D98C-3481-DC6B-A36494D74127}"/>
              </a:ext>
            </a:extLst>
          </p:cNvPr>
          <p:cNvSpPr>
            <a:spLocks noGrp="1"/>
          </p:cNvSpPr>
          <p:nvPr>
            <p:ph type="body" idx="1"/>
          </p:nvPr>
        </p:nvSpPr>
        <p:spPr/>
        <p:txBody>
          <a:bodyPr/>
          <a:lstStyle/>
          <a:p>
            <a:r>
              <a:rPr lang="en-US" dirty="0"/>
              <a:t>2024-25 Expenses</a:t>
            </a:r>
            <a:endParaRPr lang="en-CA" dirty="0"/>
          </a:p>
        </p:txBody>
      </p:sp>
      <p:graphicFrame>
        <p:nvGraphicFramePr>
          <p:cNvPr id="7" name="Content Placeholder 6">
            <a:extLst>
              <a:ext uri="{FF2B5EF4-FFF2-40B4-BE49-F238E27FC236}">
                <a16:creationId xmlns:a16="http://schemas.microsoft.com/office/drawing/2014/main" id="{6247DF14-1651-F24D-6A6F-2368BCE9AE84}"/>
              </a:ext>
            </a:extLst>
          </p:cNvPr>
          <p:cNvGraphicFramePr>
            <a:graphicFrameLocks noGrp="1"/>
          </p:cNvGraphicFramePr>
          <p:nvPr>
            <p:ph sz="half" idx="2"/>
            <p:extLst>
              <p:ext uri="{D42A27DB-BD31-4B8C-83A1-F6EECF244321}">
                <p14:modId xmlns:p14="http://schemas.microsoft.com/office/powerpoint/2010/main" val="4261232562"/>
              </p:ext>
            </p:extLst>
          </p:nvPr>
        </p:nvGraphicFramePr>
        <p:xfrm>
          <a:off x="839789" y="2780378"/>
          <a:ext cx="5157786" cy="2230120"/>
        </p:xfrm>
        <a:graphic>
          <a:graphicData uri="http://schemas.openxmlformats.org/drawingml/2006/table">
            <a:tbl>
              <a:tblPr firstRow="1" bandRow="1">
                <a:tableStyleId>{7DF18680-E054-41AD-8BC1-D1AEF772440D}</a:tableStyleId>
              </a:tblPr>
              <a:tblGrid>
                <a:gridCol w="2578893">
                  <a:extLst>
                    <a:ext uri="{9D8B030D-6E8A-4147-A177-3AD203B41FA5}">
                      <a16:colId xmlns:a16="http://schemas.microsoft.com/office/drawing/2014/main" val="1727215235"/>
                    </a:ext>
                  </a:extLst>
                </a:gridCol>
                <a:gridCol w="2578893">
                  <a:extLst>
                    <a:ext uri="{9D8B030D-6E8A-4147-A177-3AD203B41FA5}">
                      <a16:colId xmlns:a16="http://schemas.microsoft.com/office/drawing/2014/main" val="1809009470"/>
                    </a:ext>
                  </a:extLst>
                </a:gridCol>
              </a:tblGrid>
              <a:tr h="741680">
                <a:tc>
                  <a:txBody>
                    <a:bodyPr/>
                    <a:lstStyle/>
                    <a:p>
                      <a:pPr algn="ctr" fontAlgn="ctr"/>
                      <a:r>
                        <a:rPr lang="en-CA" sz="2400" b="1" i="0" u="none" strike="noStrike" dirty="0">
                          <a:solidFill>
                            <a:srgbClr val="000000"/>
                          </a:solidFill>
                          <a:effectLst/>
                          <a:latin typeface="Calibri" panose="020F0502020204030204" pitchFamily="34" charset="0"/>
                        </a:rPr>
                        <a:t>Category</a:t>
                      </a:r>
                    </a:p>
                  </a:txBody>
                  <a:tcPr marL="6350" marR="6350" marT="6350" marB="0" anchor="ctr"/>
                </a:tc>
                <a:tc>
                  <a:txBody>
                    <a:bodyPr/>
                    <a:lstStyle/>
                    <a:p>
                      <a:pPr algn="ctr" fontAlgn="ctr"/>
                      <a:r>
                        <a:rPr lang="en-US" sz="2400" b="1" i="0" u="none" strike="noStrike" dirty="0">
                          <a:solidFill>
                            <a:srgbClr val="000000"/>
                          </a:solidFill>
                          <a:effectLst/>
                          <a:latin typeface="Calibri" panose="020F0502020204030204" pitchFamily="34" charset="0"/>
                        </a:rPr>
                        <a:t>Expenses</a:t>
                      </a:r>
                      <a:endParaRPr lang="en-CA"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824445740"/>
                  </a:ext>
                </a:extLst>
              </a:tr>
              <a:tr h="370840">
                <a:tc>
                  <a:txBody>
                    <a:bodyPr/>
                    <a:lstStyle/>
                    <a:p>
                      <a:pPr algn="l" fontAlgn="ctr"/>
                      <a:r>
                        <a:rPr lang="en-CA" sz="2400" b="0" u="none" strike="noStrike" dirty="0">
                          <a:solidFill>
                            <a:srgbClr val="000000"/>
                          </a:solidFill>
                          <a:effectLst/>
                        </a:rPr>
                        <a:t>Salary</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i="0" u="none" strike="noStrike" dirty="0">
                          <a:solidFill>
                            <a:srgbClr val="000000"/>
                          </a:solidFill>
                          <a:effectLst/>
                          <a:latin typeface="Calibri" panose="020F0502020204030204" pitchFamily="34" charset="0"/>
                        </a:rPr>
                        <a:t>$173,535.83</a:t>
                      </a:r>
                    </a:p>
                  </a:txBody>
                  <a:tcPr marL="6350" marR="6350" marT="6350" marB="0" anchor="ctr"/>
                </a:tc>
                <a:extLst>
                  <a:ext uri="{0D108BD9-81ED-4DB2-BD59-A6C34878D82A}">
                    <a16:rowId xmlns:a16="http://schemas.microsoft.com/office/drawing/2014/main" val="2361733373"/>
                  </a:ext>
                </a:extLst>
              </a:tr>
              <a:tr h="370840">
                <a:tc>
                  <a:txBody>
                    <a:bodyPr/>
                    <a:lstStyle/>
                    <a:p>
                      <a:pPr algn="l" fontAlgn="ctr"/>
                      <a:r>
                        <a:rPr lang="en-CA" sz="2400" b="0" u="none" strike="noStrike" dirty="0">
                          <a:solidFill>
                            <a:srgbClr val="000000"/>
                          </a:solidFill>
                          <a:effectLst/>
                        </a:rPr>
                        <a:t>Routine Business</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i="0" u="none" strike="noStrike" dirty="0">
                          <a:solidFill>
                            <a:srgbClr val="000000"/>
                          </a:solidFill>
                          <a:effectLst/>
                          <a:latin typeface="Calibri" panose="020F0502020204030204" pitchFamily="34" charset="0"/>
                        </a:rPr>
                        <a:t>$40,419.67</a:t>
                      </a:r>
                    </a:p>
                  </a:txBody>
                  <a:tcPr marL="6350" marR="6350" marT="6350" marB="0" anchor="ctr"/>
                </a:tc>
                <a:extLst>
                  <a:ext uri="{0D108BD9-81ED-4DB2-BD59-A6C34878D82A}">
                    <a16:rowId xmlns:a16="http://schemas.microsoft.com/office/drawing/2014/main" val="299579740"/>
                  </a:ext>
                </a:extLst>
              </a:tr>
              <a:tr h="370840">
                <a:tc>
                  <a:txBody>
                    <a:bodyPr/>
                    <a:lstStyle/>
                    <a:p>
                      <a:pPr algn="l" fontAlgn="ctr"/>
                      <a:r>
                        <a:rPr lang="en-CA" sz="2400" b="0" u="none" strike="noStrike" dirty="0">
                          <a:solidFill>
                            <a:srgbClr val="000000"/>
                          </a:solidFill>
                          <a:effectLst/>
                        </a:rPr>
                        <a:t>Contracts</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i="0" u="none" strike="noStrike" dirty="0">
                          <a:solidFill>
                            <a:srgbClr val="000000"/>
                          </a:solidFill>
                          <a:effectLst/>
                          <a:latin typeface="Calibri" panose="020F0502020204030204" pitchFamily="34" charset="0"/>
                        </a:rPr>
                        <a:t>$19,639.55</a:t>
                      </a:r>
                    </a:p>
                  </a:txBody>
                  <a:tcPr marL="6350" marR="6350" marT="6350" marB="0" anchor="ctr"/>
                </a:tc>
                <a:extLst>
                  <a:ext uri="{0D108BD9-81ED-4DB2-BD59-A6C34878D82A}">
                    <a16:rowId xmlns:a16="http://schemas.microsoft.com/office/drawing/2014/main" val="3271730777"/>
                  </a:ext>
                </a:extLst>
              </a:tr>
              <a:tr h="370840">
                <a:tc>
                  <a:txBody>
                    <a:bodyPr/>
                    <a:lstStyle/>
                    <a:p>
                      <a:pPr algn="l" fontAlgn="ctr"/>
                      <a:r>
                        <a:rPr lang="en-CA" sz="2400" b="1" i="0" u="none" strike="noStrike">
                          <a:solidFill>
                            <a:srgbClr val="000000"/>
                          </a:solidFill>
                          <a:effectLst/>
                          <a:latin typeface="Calibri" panose="020F0502020204030204" pitchFamily="34" charset="0"/>
                        </a:rPr>
                        <a:t>Total</a:t>
                      </a:r>
                    </a:p>
                  </a:txBody>
                  <a:tcPr marL="6350" marR="6350" marT="6350" marB="0" anchor="ctr"/>
                </a:tc>
                <a:tc>
                  <a:txBody>
                    <a:bodyPr/>
                    <a:lstStyle/>
                    <a:p>
                      <a:pPr algn="r" fontAlgn="ctr"/>
                      <a:r>
                        <a:rPr lang="en-CA" sz="2400" b="1" i="0" u="none" strike="noStrike" dirty="0">
                          <a:solidFill>
                            <a:srgbClr val="000000"/>
                          </a:solidFill>
                          <a:effectLst/>
                          <a:latin typeface="Calibri" panose="020F0502020204030204" pitchFamily="34" charset="0"/>
                        </a:rPr>
                        <a:t>$233,595.05</a:t>
                      </a:r>
                    </a:p>
                  </a:txBody>
                  <a:tcPr marL="6350" marR="6350" marT="6350" marB="0" anchor="ctr"/>
                </a:tc>
                <a:extLst>
                  <a:ext uri="{0D108BD9-81ED-4DB2-BD59-A6C34878D82A}">
                    <a16:rowId xmlns:a16="http://schemas.microsoft.com/office/drawing/2014/main" val="1409113626"/>
                  </a:ext>
                </a:extLst>
              </a:tr>
            </a:tbl>
          </a:graphicData>
        </a:graphic>
      </p:graphicFrame>
      <p:sp>
        <p:nvSpPr>
          <p:cNvPr id="10" name="Text Placeholder 9">
            <a:extLst>
              <a:ext uri="{FF2B5EF4-FFF2-40B4-BE49-F238E27FC236}">
                <a16:creationId xmlns:a16="http://schemas.microsoft.com/office/drawing/2014/main" id="{F62C1C80-A448-27F8-E959-50AD5FE79F54}"/>
              </a:ext>
            </a:extLst>
          </p:cNvPr>
          <p:cNvSpPr>
            <a:spLocks noGrp="1"/>
          </p:cNvSpPr>
          <p:nvPr>
            <p:ph type="body" sz="quarter" idx="3"/>
          </p:nvPr>
        </p:nvSpPr>
        <p:spPr/>
        <p:txBody>
          <a:bodyPr/>
          <a:lstStyle/>
          <a:p>
            <a:r>
              <a:rPr lang="en-US" dirty="0"/>
              <a:t>MRBB Financial Picture</a:t>
            </a:r>
            <a:endParaRPr lang="en-CA" dirty="0"/>
          </a:p>
        </p:txBody>
      </p:sp>
      <p:graphicFrame>
        <p:nvGraphicFramePr>
          <p:cNvPr id="8" name="Content Placeholder 7">
            <a:extLst>
              <a:ext uri="{FF2B5EF4-FFF2-40B4-BE49-F238E27FC236}">
                <a16:creationId xmlns:a16="http://schemas.microsoft.com/office/drawing/2014/main" id="{C07977B5-6A41-140B-E9AB-6976FF1D7D69}"/>
              </a:ext>
            </a:extLst>
          </p:cNvPr>
          <p:cNvGraphicFramePr>
            <a:graphicFrameLocks noGrp="1"/>
          </p:cNvGraphicFramePr>
          <p:nvPr>
            <p:ph sz="quarter" idx="4"/>
            <p:extLst>
              <p:ext uri="{D42A27DB-BD31-4B8C-83A1-F6EECF244321}">
                <p14:modId xmlns:p14="http://schemas.microsoft.com/office/powerpoint/2010/main" val="1032645811"/>
              </p:ext>
            </p:extLst>
          </p:nvPr>
        </p:nvGraphicFramePr>
        <p:xfrm>
          <a:off x="6172200" y="2780378"/>
          <a:ext cx="5183188" cy="2356526"/>
        </p:xfrm>
        <a:graphic>
          <a:graphicData uri="http://schemas.openxmlformats.org/drawingml/2006/table">
            <a:tbl>
              <a:tblPr firstRow="1" bandRow="1">
                <a:tableStyleId>{7DF18680-E054-41AD-8BC1-D1AEF772440D}</a:tableStyleId>
              </a:tblPr>
              <a:tblGrid>
                <a:gridCol w="3020961">
                  <a:extLst>
                    <a:ext uri="{9D8B030D-6E8A-4147-A177-3AD203B41FA5}">
                      <a16:colId xmlns:a16="http://schemas.microsoft.com/office/drawing/2014/main" val="3729599511"/>
                    </a:ext>
                  </a:extLst>
                </a:gridCol>
                <a:gridCol w="2162227">
                  <a:extLst>
                    <a:ext uri="{9D8B030D-6E8A-4147-A177-3AD203B41FA5}">
                      <a16:colId xmlns:a16="http://schemas.microsoft.com/office/drawing/2014/main" val="1407351018"/>
                    </a:ext>
                  </a:extLst>
                </a:gridCol>
              </a:tblGrid>
              <a:tr h="502326">
                <a:tc>
                  <a:txBody>
                    <a:bodyPr/>
                    <a:lstStyle/>
                    <a:p>
                      <a:pPr algn="ctr" fontAlgn="ctr"/>
                      <a:r>
                        <a:rPr lang="en-CA" sz="2400" b="1" u="none" strike="noStrike" dirty="0">
                          <a:solidFill>
                            <a:srgbClr val="000000"/>
                          </a:solidFill>
                          <a:effectLst/>
                        </a:rPr>
                        <a:t>Funds </a:t>
                      </a:r>
                      <a:endParaRPr lang="en-CA"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endParaRPr lang="en-CA" sz="2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07271951"/>
                  </a:ext>
                </a:extLst>
              </a:tr>
              <a:tr h="370840">
                <a:tc>
                  <a:txBody>
                    <a:bodyPr/>
                    <a:lstStyle/>
                    <a:p>
                      <a:pPr algn="l" fontAlgn="ctr"/>
                      <a:r>
                        <a:rPr lang="en-CA" sz="2400" b="0" u="none" strike="noStrike" dirty="0">
                          <a:solidFill>
                            <a:srgbClr val="000000"/>
                          </a:solidFill>
                          <a:effectLst/>
                        </a:rPr>
                        <a:t>Previous Year Carry-Forward</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u="none" strike="noStrike" dirty="0">
                          <a:solidFill>
                            <a:srgbClr val="000000"/>
                          </a:solidFill>
                          <a:effectLst/>
                        </a:rPr>
                        <a:t>$675,544.07</a:t>
                      </a:r>
                      <a:endParaRPr lang="en-CA" sz="2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928551088"/>
                  </a:ext>
                </a:extLst>
              </a:tr>
              <a:tr h="370840">
                <a:tc>
                  <a:txBody>
                    <a:bodyPr/>
                    <a:lstStyle/>
                    <a:p>
                      <a:pPr algn="l" fontAlgn="ctr"/>
                      <a:r>
                        <a:rPr lang="en-CA" sz="2400" b="0" u="none" strike="noStrike" dirty="0">
                          <a:solidFill>
                            <a:srgbClr val="000000"/>
                          </a:solidFill>
                          <a:effectLst/>
                        </a:rPr>
                        <a:t>2024-25 Contributions</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u="none" strike="noStrike" dirty="0">
                          <a:solidFill>
                            <a:srgbClr val="000000"/>
                          </a:solidFill>
                          <a:effectLst/>
                        </a:rPr>
                        <a:t>$280,000.00</a:t>
                      </a:r>
                      <a:endParaRPr lang="en-CA" sz="2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718329070"/>
                  </a:ext>
                </a:extLst>
              </a:tr>
              <a:tr h="370840">
                <a:tc>
                  <a:txBody>
                    <a:bodyPr/>
                    <a:lstStyle/>
                    <a:p>
                      <a:pPr algn="l" fontAlgn="ctr"/>
                      <a:r>
                        <a:rPr lang="en-CA" sz="2400" b="0" u="none" strike="noStrike" dirty="0">
                          <a:solidFill>
                            <a:srgbClr val="000000"/>
                          </a:solidFill>
                          <a:effectLst/>
                        </a:rPr>
                        <a:t> 2024-25 Expenses</a:t>
                      </a:r>
                      <a:endParaRPr lang="en-CA" sz="24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0" u="none" strike="noStrike" dirty="0">
                          <a:solidFill>
                            <a:srgbClr val="000000"/>
                          </a:solidFill>
                          <a:effectLst/>
                        </a:rPr>
                        <a:t> -$233,595.05</a:t>
                      </a:r>
                      <a:endParaRPr lang="en-CA" sz="24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810728947"/>
                  </a:ext>
                </a:extLst>
              </a:tr>
              <a:tr h="370840">
                <a:tc>
                  <a:txBody>
                    <a:bodyPr/>
                    <a:lstStyle/>
                    <a:p>
                      <a:pPr algn="l" fontAlgn="ctr"/>
                      <a:r>
                        <a:rPr lang="en-CA" sz="2400" b="1" u="none" strike="noStrike" dirty="0">
                          <a:solidFill>
                            <a:srgbClr val="000000"/>
                          </a:solidFill>
                          <a:effectLst/>
                        </a:rPr>
                        <a:t>SPA Carry-Forward</a:t>
                      </a:r>
                      <a:endParaRPr lang="en-CA" sz="24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r" fontAlgn="ctr"/>
                      <a:r>
                        <a:rPr lang="en-CA" sz="2400" b="1" u="none" strike="noStrike" dirty="0">
                          <a:solidFill>
                            <a:srgbClr val="000000"/>
                          </a:solidFill>
                          <a:effectLst/>
                        </a:rPr>
                        <a:t>$721,949.02</a:t>
                      </a:r>
                      <a:endParaRPr lang="en-CA" sz="2400" b="1"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04843431"/>
                  </a:ext>
                </a:extLst>
              </a:tr>
            </a:tbl>
          </a:graphicData>
        </a:graphic>
      </p:graphicFrame>
      <p:sp>
        <p:nvSpPr>
          <p:cNvPr id="4" name="Slide Number Placeholder 3">
            <a:extLst>
              <a:ext uri="{FF2B5EF4-FFF2-40B4-BE49-F238E27FC236}">
                <a16:creationId xmlns:a16="http://schemas.microsoft.com/office/drawing/2014/main" id="{CA7DC284-3AC7-27EA-D04A-F6B827CA0669}"/>
              </a:ext>
            </a:extLst>
          </p:cNvPr>
          <p:cNvSpPr>
            <a:spLocks noGrp="1"/>
          </p:cNvSpPr>
          <p:nvPr>
            <p:ph type="sldNum" sz="quarter" idx="12"/>
          </p:nvPr>
        </p:nvSpPr>
        <p:spPr/>
        <p:txBody>
          <a:bodyPr/>
          <a:lstStyle/>
          <a:p>
            <a:fld id="{960381B3-8686-42CE-AE29-5D40F96228CF}" type="slidenum">
              <a:rPr lang="en-US" smtClean="0"/>
              <a:pPr/>
              <a:t>8</a:t>
            </a:fld>
            <a:endParaRPr lang="en-US"/>
          </a:p>
        </p:txBody>
      </p:sp>
    </p:spTree>
    <p:extLst>
      <p:ext uri="{BB962C8B-B14F-4D97-AF65-F5344CB8AC3E}">
        <p14:creationId xmlns:p14="http://schemas.microsoft.com/office/powerpoint/2010/main" val="519079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90BFF-D475-24B2-C7BC-00580E72EB15}"/>
              </a:ext>
            </a:extLst>
          </p:cNvPr>
          <p:cNvSpPr>
            <a:spLocks noGrp="1"/>
          </p:cNvSpPr>
          <p:nvPr>
            <p:ph type="title"/>
          </p:nvPr>
        </p:nvSpPr>
        <p:spPr/>
        <p:txBody>
          <a:bodyPr/>
          <a:lstStyle/>
          <a:p>
            <a:r>
              <a:rPr lang="en-US" dirty="0"/>
              <a:t>2025-26 Budget - Routine</a:t>
            </a:r>
            <a:endParaRPr lang="en-CA" dirty="0"/>
          </a:p>
        </p:txBody>
      </p:sp>
      <p:sp>
        <p:nvSpPr>
          <p:cNvPr id="6" name="Content Placeholder 5">
            <a:extLst>
              <a:ext uri="{FF2B5EF4-FFF2-40B4-BE49-F238E27FC236}">
                <a16:creationId xmlns:a16="http://schemas.microsoft.com/office/drawing/2014/main" id="{9127F3AB-B435-3B99-EF1F-0F7D07CCB9B4}"/>
              </a:ext>
            </a:extLst>
          </p:cNvPr>
          <p:cNvSpPr>
            <a:spLocks noGrp="1"/>
          </p:cNvSpPr>
          <p:nvPr>
            <p:ph sz="half" idx="2"/>
          </p:nvPr>
        </p:nvSpPr>
        <p:spPr/>
        <p:txBody>
          <a:bodyPr/>
          <a:lstStyle/>
          <a:p>
            <a:r>
              <a:rPr lang="en-US" dirty="0"/>
              <a:t>Salary includes the ED, students and a casual employes (90 days)</a:t>
            </a:r>
          </a:p>
          <a:p>
            <a:r>
              <a:rPr lang="en-US" dirty="0"/>
              <a:t>Salary includes travel for Secretariat and both travel and time for MRBB Indigenous members</a:t>
            </a:r>
          </a:p>
          <a:p>
            <a:r>
              <a:rPr lang="en-US" dirty="0"/>
              <a:t>The only routine contract is the annual report layout and production</a:t>
            </a:r>
            <a:endParaRPr lang="en-CA" dirty="0"/>
          </a:p>
        </p:txBody>
      </p:sp>
      <p:sp>
        <p:nvSpPr>
          <p:cNvPr id="4" name="Slide Number Placeholder 3">
            <a:extLst>
              <a:ext uri="{FF2B5EF4-FFF2-40B4-BE49-F238E27FC236}">
                <a16:creationId xmlns:a16="http://schemas.microsoft.com/office/drawing/2014/main" id="{B41BD5DB-3729-771A-8285-C8D4160085C9}"/>
              </a:ext>
            </a:extLst>
          </p:cNvPr>
          <p:cNvSpPr>
            <a:spLocks noGrp="1"/>
          </p:cNvSpPr>
          <p:nvPr>
            <p:ph type="sldNum" sz="quarter" idx="12"/>
          </p:nvPr>
        </p:nvSpPr>
        <p:spPr/>
        <p:txBody>
          <a:bodyPr/>
          <a:lstStyle/>
          <a:p>
            <a:fld id="{960381B3-8686-42CE-AE29-5D40F96228CF}" type="slidenum">
              <a:rPr lang="en-US" smtClean="0"/>
              <a:pPr/>
              <a:t>9</a:t>
            </a:fld>
            <a:endParaRPr lang="en-US"/>
          </a:p>
        </p:txBody>
      </p:sp>
      <p:graphicFrame>
        <p:nvGraphicFramePr>
          <p:cNvPr id="9" name="Content Placeholder 8">
            <a:extLst>
              <a:ext uri="{FF2B5EF4-FFF2-40B4-BE49-F238E27FC236}">
                <a16:creationId xmlns:a16="http://schemas.microsoft.com/office/drawing/2014/main" id="{8B35CEBC-1326-F57F-2FBD-AF0AA0FA389C}"/>
              </a:ext>
            </a:extLst>
          </p:cNvPr>
          <p:cNvGraphicFramePr>
            <a:graphicFrameLocks noGrp="1"/>
          </p:cNvGraphicFramePr>
          <p:nvPr>
            <p:ph sz="half" idx="1"/>
            <p:extLst>
              <p:ext uri="{D42A27DB-BD31-4B8C-83A1-F6EECF244321}">
                <p14:modId xmlns:p14="http://schemas.microsoft.com/office/powerpoint/2010/main" val="3361536012"/>
              </p:ext>
            </p:extLst>
          </p:nvPr>
        </p:nvGraphicFramePr>
        <p:xfrm>
          <a:off x="442452" y="1825625"/>
          <a:ext cx="5577348" cy="3090503"/>
        </p:xfrm>
        <a:graphic>
          <a:graphicData uri="http://schemas.openxmlformats.org/drawingml/2006/table">
            <a:tbl>
              <a:tblPr firstRow="1" bandRow="1">
                <a:tableStyleId>{7DF18680-E054-41AD-8BC1-D1AEF772440D}</a:tableStyleId>
              </a:tblPr>
              <a:tblGrid>
                <a:gridCol w="2788674">
                  <a:extLst>
                    <a:ext uri="{9D8B030D-6E8A-4147-A177-3AD203B41FA5}">
                      <a16:colId xmlns:a16="http://schemas.microsoft.com/office/drawing/2014/main" val="1176221225"/>
                    </a:ext>
                  </a:extLst>
                </a:gridCol>
                <a:gridCol w="2788674">
                  <a:extLst>
                    <a:ext uri="{9D8B030D-6E8A-4147-A177-3AD203B41FA5}">
                      <a16:colId xmlns:a16="http://schemas.microsoft.com/office/drawing/2014/main" val="1741429499"/>
                    </a:ext>
                  </a:extLst>
                </a:gridCol>
              </a:tblGrid>
              <a:tr h="772295">
                <a:tc>
                  <a:txBody>
                    <a:bodyPr/>
                    <a:lstStyle/>
                    <a:p>
                      <a:pPr algn="l" fontAlgn="ctr"/>
                      <a:r>
                        <a:rPr lang="en-CA" sz="2400" b="1" i="0" u="none" strike="noStrike" dirty="0">
                          <a:solidFill>
                            <a:srgbClr val="000000"/>
                          </a:solidFill>
                          <a:effectLst/>
                          <a:latin typeface="Calibri" panose="020F0502020204030204" pitchFamily="34" charset="0"/>
                        </a:rPr>
                        <a:t>Expense</a:t>
                      </a:r>
                    </a:p>
                  </a:txBody>
                  <a:tcPr marL="6350" marR="6350" marT="6350" marB="0" anchor="ctr"/>
                </a:tc>
                <a:tc>
                  <a:txBody>
                    <a:bodyPr/>
                    <a:lstStyle/>
                    <a:p>
                      <a:pPr algn="ctr" fontAlgn="ctr"/>
                      <a:r>
                        <a:rPr lang="en-CA" sz="2400" b="1" i="0" u="none" strike="noStrike" dirty="0">
                          <a:solidFill>
                            <a:srgbClr val="000000"/>
                          </a:solidFill>
                          <a:effectLst/>
                          <a:latin typeface="Calibri" panose="020F0502020204030204" pitchFamily="34" charset="0"/>
                        </a:rPr>
                        <a:t>Proposed Budget</a:t>
                      </a:r>
                    </a:p>
                  </a:txBody>
                  <a:tcPr marL="6350" marR="6350" marT="6350" marB="0" anchor="ctr"/>
                </a:tc>
                <a:extLst>
                  <a:ext uri="{0D108BD9-81ED-4DB2-BD59-A6C34878D82A}">
                    <a16:rowId xmlns:a16="http://schemas.microsoft.com/office/drawing/2014/main" val="253520745"/>
                  </a:ext>
                </a:extLst>
              </a:tr>
              <a:tr h="387470">
                <a:tc>
                  <a:txBody>
                    <a:bodyPr/>
                    <a:lstStyle/>
                    <a:p>
                      <a:pPr algn="l" fontAlgn="b"/>
                      <a:r>
                        <a:rPr lang="en-CA" sz="2400" b="0" i="0" u="none" strike="noStrike">
                          <a:solidFill>
                            <a:srgbClr val="000000"/>
                          </a:solidFill>
                          <a:effectLst/>
                          <a:latin typeface="Aptos Narrow" panose="020B0004020202020204" pitchFamily="34" charset="0"/>
                        </a:rPr>
                        <a:t>Salary</a:t>
                      </a:r>
                    </a:p>
                  </a:txBody>
                  <a:tcPr marL="6350" marR="6350" marT="6350" marB="0" anchor="b"/>
                </a:tc>
                <a:tc>
                  <a:txBody>
                    <a:bodyPr/>
                    <a:lstStyle/>
                    <a:p>
                      <a:pPr algn="r" fontAlgn="b"/>
                      <a:r>
                        <a:rPr lang="en-CA" sz="2400" b="0" i="0" u="none" strike="noStrike" dirty="0">
                          <a:solidFill>
                            <a:srgbClr val="000000"/>
                          </a:solidFill>
                          <a:effectLst/>
                          <a:latin typeface="Aptos Narrow" panose="020B0004020202020204" pitchFamily="34" charset="0"/>
                        </a:rPr>
                        <a:t>$247,874.00</a:t>
                      </a:r>
                    </a:p>
                  </a:txBody>
                  <a:tcPr marL="6350" marR="6350" marT="6350" marB="0" anchor="b"/>
                </a:tc>
                <a:extLst>
                  <a:ext uri="{0D108BD9-81ED-4DB2-BD59-A6C34878D82A}">
                    <a16:rowId xmlns:a16="http://schemas.microsoft.com/office/drawing/2014/main" val="3705417426"/>
                  </a:ext>
                </a:extLst>
              </a:tr>
              <a:tr h="387470">
                <a:tc>
                  <a:txBody>
                    <a:bodyPr/>
                    <a:lstStyle/>
                    <a:p>
                      <a:pPr algn="l" fontAlgn="ctr"/>
                      <a:r>
                        <a:rPr lang="en-CA" sz="2400" b="0" i="0" u="none" strike="noStrike">
                          <a:solidFill>
                            <a:srgbClr val="000000"/>
                          </a:solidFill>
                          <a:effectLst/>
                          <a:latin typeface="Calibri" panose="020F0502020204030204" pitchFamily="34" charset="0"/>
                        </a:rPr>
                        <a:t>Routine Business</a:t>
                      </a:r>
                    </a:p>
                  </a:txBody>
                  <a:tcPr marL="6350" marR="6350" marT="6350" marB="0" anchor="ctr"/>
                </a:tc>
                <a:tc>
                  <a:txBody>
                    <a:bodyPr/>
                    <a:lstStyle/>
                    <a:p>
                      <a:pPr algn="r" fontAlgn="b"/>
                      <a:r>
                        <a:rPr lang="en-CA" sz="2400" b="0" i="0" u="none" strike="noStrike" dirty="0">
                          <a:solidFill>
                            <a:srgbClr val="000000"/>
                          </a:solidFill>
                          <a:effectLst/>
                          <a:latin typeface="Aptos Narrow" panose="020B0004020202020204" pitchFamily="34" charset="0"/>
                        </a:rPr>
                        <a:t>$53,000.00</a:t>
                      </a:r>
                    </a:p>
                  </a:txBody>
                  <a:tcPr marL="6350" marR="6350" marT="6350" marB="0" anchor="b"/>
                </a:tc>
                <a:extLst>
                  <a:ext uri="{0D108BD9-81ED-4DB2-BD59-A6C34878D82A}">
                    <a16:rowId xmlns:a16="http://schemas.microsoft.com/office/drawing/2014/main" val="1287416933"/>
                  </a:ext>
                </a:extLst>
              </a:tr>
              <a:tr h="387470">
                <a:tc>
                  <a:txBody>
                    <a:bodyPr/>
                    <a:lstStyle/>
                    <a:p>
                      <a:pPr algn="l" fontAlgn="b"/>
                      <a:r>
                        <a:rPr lang="en-CA" sz="2400" b="0" i="0" u="none" strike="noStrike" dirty="0">
                          <a:solidFill>
                            <a:srgbClr val="000000"/>
                          </a:solidFill>
                          <a:effectLst/>
                          <a:latin typeface="Aptos Narrow" panose="020B0004020202020204" pitchFamily="34" charset="0"/>
                        </a:rPr>
                        <a:t>Contracts</a:t>
                      </a:r>
                    </a:p>
                  </a:txBody>
                  <a:tcPr marL="6350" marR="6350" marT="6350" marB="0" anchor="b"/>
                </a:tc>
                <a:tc>
                  <a:txBody>
                    <a:bodyPr/>
                    <a:lstStyle/>
                    <a:p>
                      <a:pPr algn="r" fontAlgn="b"/>
                      <a:r>
                        <a:rPr lang="en-CA" sz="2400" b="0" i="0" u="none" strike="noStrike" dirty="0">
                          <a:solidFill>
                            <a:srgbClr val="000000"/>
                          </a:solidFill>
                          <a:effectLst/>
                          <a:latin typeface="Aptos Narrow" panose="020B0004020202020204" pitchFamily="34" charset="0"/>
                        </a:rPr>
                        <a:t>$6,500.00</a:t>
                      </a:r>
                    </a:p>
                  </a:txBody>
                  <a:tcPr marL="6350" marR="6350" marT="6350" marB="0" anchor="b"/>
                </a:tc>
                <a:extLst>
                  <a:ext uri="{0D108BD9-81ED-4DB2-BD59-A6C34878D82A}">
                    <a16:rowId xmlns:a16="http://schemas.microsoft.com/office/drawing/2014/main" val="147886069"/>
                  </a:ext>
                </a:extLst>
              </a:tr>
              <a:tr h="768328">
                <a:tc>
                  <a:txBody>
                    <a:bodyPr/>
                    <a:lstStyle/>
                    <a:p>
                      <a:pPr algn="l" fontAlgn="b"/>
                      <a:r>
                        <a:rPr lang="en-US" sz="2400" b="0" i="0" u="none" strike="noStrike" dirty="0">
                          <a:solidFill>
                            <a:srgbClr val="000000"/>
                          </a:solidFill>
                          <a:effectLst/>
                          <a:latin typeface="Aptos Narrow" panose="020B0004020202020204" pitchFamily="34" charset="0"/>
                        </a:rPr>
                        <a:t>Planned Expenditures</a:t>
                      </a:r>
                      <a:endParaRPr lang="en-CA" sz="2400" b="0"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en-CA" sz="2400" b="0" i="0" u="none" strike="noStrike" dirty="0">
                          <a:solidFill>
                            <a:srgbClr val="000000"/>
                          </a:solidFill>
                          <a:effectLst/>
                          <a:latin typeface="Aptos Narrow" panose="020B0004020202020204" pitchFamily="34" charset="0"/>
                        </a:rPr>
                        <a:t>$307,374.00</a:t>
                      </a:r>
                    </a:p>
                  </a:txBody>
                  <a:tcPr marL="6350" marR="6350" marT="6350" marB="0" anchor="b"/>
                </a:tc>
                <a:extLst>
                  <a:ext uri="{0D108BD9-81ED-4DB2-BD59-A6C34878D82A}">
                    <a16:rowId xmlns:a16="http://schemas.microsoft.com/office/drawing/2014/main" val="522112578"/>
                  </a:ext>
                </a:extLst>
              </a:tr>
              <a:tr h="387470">
                <a:tc>
                  <a:txBody>
                    <a:bodyPr/>
                    <a:lstStyle/>
                    <a:p>
                      <a:pPr algn="l" fontAlgn="b"/>
                      <a:r>
                        <a:rPr lang="en-US" sz="2400" b="1" i="0" u="none" strike="noStrike" dirty="0">
                          <a:solidFill>
                            <a:srgbClr val="000000"/>
                          </a:solidFill>
                          <a:effectLst/>
                          <a:latin typeface="Aptos Narrow" panose="020B0004020202020204" pitchFamily="34" charset="0"/>
                        </a:rPr>
                        <a:t>Carry Forward</a:t>
                      </a:r>
                      <a:endParaRPr lang="en-CA" sz="2400" b="1" i="0" u="none" strike="noStrike" dirty="0">
                        <a:solidFill>
                          <a:srgbClr val="000000"/>
                        </a:solidFill>
                        <a:effectLst/>
                        <a:latin typeface="Aptos Narrow" panose="020B0004020202020204" pitchFamily="34" charset="0"/>
                      </a:endParaRPr>
                    </a:p>
                  </a:txBody>
                  <a:tcPr marL="6350" marR="6350" marT="6350" marB="0" anchor="b"/>
                </a:tc>
                <a:tc>
                  <a:txBody>
                    <a:bodyPr/>
                    <a:lstStyle/>
                    <a:p>
                      <a:pPr algn="r" fontAlgn="b"/>
                      <a:r>
                        <a:rPr lang="en-US" sz="2400" b="1" i="0" u="none" strike="noStrike" dirty="0">
                          <a:solidFill>
                            <a:srgbClr val="000000"/>
                          </a:solidFill>
                          <a:effectLst/>
                          <a:latin typeface="Aptos Narrow" panose="020B0004020202020204" pitchFamily="34" charset="0"/>
                        </a:rPr>
                        <a:t>$694,575.02</a:t>
                      </a:r>
                      <a:endParaRPr lang="en-CA" sz="2400" b="1" i="0" u="none" strike="noStrike" dirty="0">
                        <a:solidFill>
                          <a:srgbClr val="000000"/>
                        </a:solidFill>
                        <a:effectLst/>
                        <a:latin typeface="Aptos Narrow" panose="020B0004020202020204" pitchFamily="34" charset="0"/>
                      </a:endParaRPr>
                    </a:p>
                  </a:txBody>
                  <a:tcPr marL="6350" marR="6350" marT="6350" marB="0" anchor="b"/>
                </a:tc>
                <a:extLst>
                  <a:ext uri="{0D108BD9-81ED-4DB2-BD59-A6C34878D82A}">
                    <a16:rowId xmlns:a16="http://schemas.microsoft.com/office/drawing/2014/main" val="4205789148"/>
                  </a:ext>
                </a:extLst>
              </a:tr>
            </a:tbl>
          </a:graphicData>
        </a:graphic>
      </p:graphicFrame>
    </p:spTree>
    <p:extLst>
      <p:ext uri="{BB962C8B-B14F-4D97-AF65-F5344CB8AC3E}">
        <p14:creationId xmlns:p14="http://schemas.microsoft.com/office/powerpoint/2010/main" val="403077079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1080</TotalTime>
  <Words>875</Words>
  <Application>Microsoft Office PowerPoint</Application>
  <PresentationFormat>Widescreen</PresentationFormat>
  <Paragraphs>204</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Aptos Display</vt:lpstr>
      <vt:lpstr>Aptos Narrow</vt:lpstr>
      <vt:lpstr>Arial</vt:lpstr>
      <vt:lpstr>Calibri</vt:lpstr>
      <vt:lpstr>Times New Roman</vt:lpstr>
      <vt:lpstr>Trebuchet MS</vt:lpstr>
      <vt:lpstr>Office 2013 - 2022 Theme</vt:lpstr>
      <vt:lpstr>Secretariat Update</vt:lpstr>
      <vt:lpstr>Topics</vt:lpstr>
      <vt:lpstr>Secretariat Staff</vt:lpstr>
      <vt:lpstr>Secretariat Support - Update</vt:lpstr>
      <vt:lpstr>PowerPoint Presentation</vt:lpstr>
      <vt:lpstr>SOAER 2021- Paper and Presentation</vt:lpstr>
      <vt:lpstr>Annual Reports</vt:lpstr>
      <vt:lpstr>2024-25 Finances</vt:lpstr>
      <vt:lpstr>2025-26 Budget - Routine</vt:lpstr>
      <vt:lpstr>2025-26 Budget – SOAER contracts</vt:lpstr>
      <vt:lpstr>Implications for 2026-27</vt:lpstr>
      <vt:lpstr>Decision points</vt:lpstr>
    </vt:vector>
  </TitlesOfParts>
  <Company>Environment and Climate Change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Siwik,Paula (elle | she, her) (ECCC)</dc:creator>
  <cp:lastModifiedBy>Siwik,Paula (elle | she, her) (CWA/AEC)</cp:lastModifiedBy>
  <cp:revision>24</cp:revision>
  <dcterms:created xsi:type="dcterms:W3CDTF">2024-11-04T19:46:51Z</dcterms:created>
  <dcterms:modified xsi:type="dcterms:W3CDTF">2025-05-14T14:35:21Z</dcterms:modified>
</cp:coreProperties>
</file>